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sldIdLst>
    <p:sldId id="256" r:id="rId5"/>
    <p:sldId id="484" r:id="rId6"/>
    <p:sldId id="496" r:id="rId7"/>
    <p:sldId id="487" r:id="rId8"/>
    <p:sldId id="259" r:id="rId9"/>
    <p:sldId id="488" r:id="rId10"/>
    <p:sldId id="492" r:id="rId11"/>
    <p:sldId id="485" r:id="rId12"/>
    <p:sldId id="486" r:id="rId13"/>
    <p:sldId id="258" r:id="rId14"/>
    <p:sldId id="257" r:id="rId15"/>
    <p:sldId id="489" r:id="rId16"/>
    <p:sldId id="490" r:id="rId17"/>
    <p:sldId id="497" r:id="rId18"/>
    <p:sldId id="502" r:id="rId19"/>
    <p:sldId id="491" r:id="rId20"/>
    <p:sldId id="493" r:id="rId21"/>
    <p:sldId id="498" r:id="rId22"/>
    <p:sldId id="499" r:id="rId23"/>
    <p:sldId id="495" r:id="rId24"/>
    <p:sldId id="500" r:id="rId25"/>
    <p:sldId id="501" r:id="rId26"/>
    <p:sldId id="505" r:id="rId27"/>
    <p:sldId id="504" r:id="rId28"/>
    <p:sldId id="506" r:id="rId29"/>
    <p:sldId id="507" r:id="rId30"/>
    <p:sldId id="503" r:id="rId31"/>
    <p:sldId id="494"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4AF775C-FCE3-C1C3-2E78-5F0B0849CEC8}" v="7" dt="2024-11-04T16:42:31.955"/>
    <p1510:client id="{BB304331-920D-9C45-9B06-FDC779D185E1}" v="182" dt="2024-11-05T16:15:17.75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987" autoAdjust="0"/>
    <p:restoredTop sz="94660"/>
  </p:normalViewPr>
  <p:slideViewPr>
    <p:cSldViewPr snapToGrid="0">
      <p:cViewPr varScale="1">
        <p:scale>
          <a:sx n="121" d="100"/>
          <a:sy n="121" d="100"/>
        </p:scale>
        <p:origin x="184" y="2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11/1/24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11/1/24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11/1/24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11/1/24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11/1/24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46CE7D5-CF57-46EF-B807-FDD0502418D4}" type="datetimeFigureOut">
              <a:rPr lang="en-US" smtClean="0"/>
              <a:t>11/1/24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46CE7D5-CF57-46EF-B807-FDD0502418D4}" type="datetimeFigureOut">
              <a:rPr lang="en-US" smtClean="0"/>
              <a:t>11/1/24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46CE7D5-CF57-46EF-B807-FDD0502418D4}" type="datetimeFigureOut">
              <a:rPr lang="en-US" smtClean="0"/>
              <a:t>11/1/24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11/1/24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11/1/24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11/1/24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46CE7D5-CF57-46EF-B807-FDD0502418D4}" type="datetimeFigureOut">
              <a:rPr lang="en-US" smtClean="0"/>
              <a:t>11/1/24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mailto:quest-help@northwestern.edu"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s://www.bioconductor.org/packages/release/bioc/vignettes/SingleCellExperiment/inst/doc/intro.html" TargetMode="External"/><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s://www.bioconductor.org/" TargetMode="External"/><Relationship Id="rId2" Type="http://schemas.openxmlformats.org/officeDocument/2006/relationships/hyperlink" Target="https://www.youtube.com/watch?v=GM6MCBkVNtQ" TargetMode="External"/><Relationship Id="rId1" Type="http://schemas.openxmlformats.org/officeDocument/2006/relationships/slideLayout" Target="../slideLayouts/slideLayout2.xml"/><Relationship Id="rId5" Type="http://schemas.openxmlformats.org/officeDocument/2006/relationships/hyperlink" Target="https://services.northwestern.edu/TDClient/30/Portal/KB/ArticleDet?ID=1556#:~:text=R%20packages%20intended%20for%20use,the%20details%20for%20further%20assistance" TargetMode="External"/><Relationship Id="rId4" Type="http://schemas.openxmlformats.org/officeDocument/2006/relationships/hyperlink" Target="https://services.northwestern.edu/TDClient/30/Portal/KB/ArticleDet?ID=1834"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EB169F5-38B3-6B33-E1E5-6E0CA369EE10}"/>
              </a:ext>
            </a:extLst>
          </p:cNvPr>
          <p:cNvPicPr>
            <a:picLocks noChangeAspect="1"/>
          </p:cNvPicPr>
          <p:nvPr/>
        </p:nvPicPr>
        <p:blipFill>
          <a:blip r:embed="rId2"/>
          <a:stretch>
            <a:fillRect/>
          </a:stretch>
        </p:blipFill>
        <p:spPr>
          <a:xfrm>
            <a:off x="294290" y="528145"/>
            <a:ext cx="11603420" cy="5801710"/>
          </a:xfrm>
          <a:prstGeom prst="rect">
            <a:avLst/>
          </a:prstGeom>
        </p:spPr>
      </p:pic>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FCACC-A43D-22F4-26DF-16CE79C53A9D}"/>
              </a:ext>
            </a:extLst>
          </p:cNvPr>
          <p:cNvSpPr>
            <a:spLocks noGrp="1"/>
          </p:cNvSpPr>
          <p:nvPr>
            <p:ph type="title"/>
          </p:nvPr>
        </p:nvSpPr>
        <p:spPr/>
        <p:txBody>
          <a:bodyPr/>
          <a:lstStyle/>
          <a:p>
            <a:r>
              <a:rPr lang="en-US" dirty="0"/>
              <a:t>Where do R packages go when you install?</a:t>
            </a:r>
          </a:p>
        </p:txBody>
      </p:sp>
      <p:sp>
        <p:nvSpPr>
          <p:cNvPr id="3" name="Content Placeholder 2">
            <a:extLst>
              <a:ext uri="{FF2B5EF4-FFF2-40B4-BE49-F238E27FC236}">
                <a16:creationId xmlns:a16="http://schemas.microsoft.com/office/drawing/2014/main" id="{B1AFFFF1-1469-82E0-3667-45B43216EEB0}"/>
              </a:ext>
            </a:extLst>
          </p:cNvPr>
          <p:cNvSpPr>
            <a:spLocks noGrp="1"/>
          </p:cNvSpPr>
          <p:nvPr>
            <p:ph idx="1"/>
          </p:nvPr>
        </p:nvSpPr>
        <p:spPr/>
        <p:txBody>
          <a:bodyPr/>
          <a:lstStyle/>
          <a:p>
            <a:r>
              <a:rPr lang="en-US" dirty="0" err="1"/>
              <a:t>install.packages</a:t>
            </a:r>
            <a:r>
              <a:rPr lang="en-US" dirty="0"/>
              <a:t>() will use the output of .</a:t>
            </a:r>
            <a:r>
              <a:rPr lang="en-US" dirty="0" err="1"/>
              <a:t>libPaths</a:t>
            </a:r>
            <a:r>
              <a:rPr lang="en-US" dirty="0"/>
              <a:t>() to determine where to install packages</a:t>
            </a:r>
          </a:p>
          <a:p>
            <a:r>
              <a:rPr lang="en-US" dirty="0"/>
              <a:t>by default, it knows about</a:t>
            </a:r>
          </a:p>
          <a:p>
            <a:pPr lvl="1"/>
            <a:r>
              <a:rPr lang="en-US" dirty="0"/>
              <a:t>where the version of R you’re using was installed</a:t>
            </a:r>
          </a:p>
          <a:p>
            <a:pPr lvl="1"/>
            <a:r>
              <a:rPr lang="en-US" dirty="0"/>
              <a:t>and your home directory </a:t>
            </a:r>
          </a:p>
          <a:p>
            <a:pPr marL="0" indent="0">
              <a:buNone/>
            </a:pPr>
            <a:endParaRPr lang="en-US" dirty="0"/>
          </a:p>
          <a:p>
            <a:pPr marL="0" indent="0">
              <a:buNone/>
            </a:pPr>
            <a:r>
              <a:rPr lang="en-US" dirty="0">
                <a:solidFill>
                  <a:srgbClr val="0070C0"/>
                </a:solidFill>
              </a:rPr>
              <a:t>Run .</a:t>
            </a:r>
            <a:r>
              <a:rPr lang="en-US" dirty="0" err="1">
                <a:solidFill>
                  <a:srgbClr val="0070C0"/>
                </a:solidFill>
              </a:rPr>
              <a:t>libPaths</a:t>
            </a:r>
            <a:r>
              <a:rPr lang="en-US" dirty="0">
                <a:solidFill>
                  <a:srgbClr val="0070C0"/>
                </a:solidFill>
              </a:rPr>
              <a:t>() in your console to see these paths. </a:t>
            </a:r>
          </a:p>
        </p:txBody>
      </p:sp>
    </p:spTree>
    <p:extLst>
      <p:ext uri="{BB962C8B-B14F-4D97-AF65-F5344CB8AC3E}">
        <p14:creationId xmlns:p14="http://schemas.microsoft.com/office/powerpoint/2010/main" val="42703312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A9F03-DFB7-2DE4-7C03-AB31FC2734CF}"/>
              </a:ext>
            </a:extLst>
          </p:cNvPr>
          <p:cNvSpPr>
            <a:spLocks noGrp="1"/>
          </p:cNvSpPr>
          <p:nvPr>
            <p:ph type="title"/>
          </p:nvPr>
        </p:nvSpPr>
        <p:spPr/>
        <p:txBody>
          <a:bodyPr/>
          <a:lstStyle/>
          <a:p>
            <a:r>
              <a:rPr lang="en-US" dirty="0"/>
              <a:t>.</a:t>
            </a:r>
            <a:r>
              <a:rPr lang="en-US" dirty="0" err="1"/>
              <a:t>libPaths</a:t>
            </a:r>
            <a:r>
              <a:rPr lang="en-US" dirty="0"/>
              <a:t>()</a:t>
            </a:r>
          </a:p>
        </p:txBody>
      </p:sp>
      <p:sp>
        <p:nvSpPr>
          <p:cNvPr id="7" name="Content Placeholder 6">
            <a:extLst>
              <a:ext uri="{FF2B5EF4-FFF2-40B4-BE49-F238E27FC236}">
                <a16:creationId xmlns:a16="http://schemas.microsoft.com/office/drawing/2014/main" id="{DA5A4512-69C6-C44A-7E86-9943975544DB}"/>
              </a:ext>
            </a:extLst>
          </p:cNvPr>
          <p:cNvSpPr>
            <a:spLocks noGrp="1"/>
          </p:cNvSpPr>
          <p:nvPr>
            <p:ph idx="1"/>
          </p:nvPr>
        </p:nvSpPr>
        <p:spPr/>
        <p:txBody>
          <a:bodyPr/>
          <a:lstStyle/>
          <a:p>
            <a:pPr marL="0" indent="0">
              <a:buNone/>
            </a:pPr>
            <a:r>
              <a:rPr lang="en-US" dirty="0">
                <a:effectLst/>
              </a:rPr>
              <a:t>[1] "/home/hsc945/R/x86_64-pc-linux-gnu-library/4.4”</a:t>
            </a:r>
          </a:p>
          <a:p>
            <a:pPr marL="0" indent="0">
              <a:buNone/>
            </a:pPr>
            <a:r>
              <a:rPr lang="en-US" dirty="0">
                <a:effectLst/>
              </a:rPr>
              <a:t>[2] "/</a:t>
            </a:r>
            <a:r>
              <a:rPr lang="en-US" dirty="0" err="1">
                <a:effectLst/>
              </a:rPr>
              <a:t>hpc</a:t>
            </a:r>
            <a:r>
              <a:rPr lang="en-US" dirty="0">
                <a:effectLst/>
              </a:rPr>
              <a:t>/software/spack_v20d1/</a:t>
            </a:r>
            <a:r>
              <a:rPr lang="en-US" dirty="0" err="1">
                <a:effectLst/>
              </a:rPr>
              <a:t>spack</a:t>
            </a:r>
            <a:r>
              <a:rPr lang="en-US" dirty="0">
                <a:effectLst/>
              </a:rPr>
              <a:t>/opt/</a:t>
            </a:r>
            <a:r>
              <a:rPr lang="en-US" dirty="0" err="1">
                <a:effectLst/>
              </a:rPr>
              <a:t>spack</a:t>
            </a:r>
            <a:r>
              <a:rPr lang="en-US" dirty="0">
                <a:effectLst/>
              </a:rPr>
              <a:t>/linux-rhel7-x86_64/gcc-12.3.0/r-4.4.0-aaqsqjfnzw5p5c4twtddj4sxqi23pyfw/</a:t>
            </a:r>
            <a:r>
              <a:rPr lang="en-US" dirty="0" err="1">
                <a:effectLst/>
              </a:rPr>
              <a:t>rlib</a:t>
            </a:r>
            <a:r>
              <a:rPr lang="en-US" dirty="0">
                <a:effectLst/>
              </a:rPr>
              <a:t>/R/library"</a:t>
            </a:r>
            <a:endParaRPr lang="en-US" dirty="0"/>
          </a:p>
        </p:txBody>
      </p:sp>
    </p:spTree>
    <p:extLst>
      <p:ext uri="{BB962C8B-B14F-4D97-AF65-F5344CB8AC3E}">
        <p14:creationId xmlns:p14="http://schemas.microsoft.com/office/powerpoint/2010/main" val="25997087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9AFCB4-562E-FA73-4C1F-1D8E00FD15AA}"/>
              </a:ext>
            </a:extLst>
          </p:cNvPr>
          <p:cNvSpPr>
            <a:spLocks noGrp="1"/>
          </p:cNvSpPr>
          <p:nvPr>
            <p:ph type="title"/>
          </p:nvPr>
        </p:nvSpPr>
        <p:spPr/>
        <p:txBody>
          <a:bodyPr/>
          <a:lstStyle/>
          <a:p>
            <a:r>
              <a:rPr lang="en-US" dirty="0"/>
              <a:t>Let’s take a look!</a:t>
            </a:r>
          </a:p>
        </p:txBody>
      </p:sp>
      <p:sp>
        <p:nvSpPr>
          <p:cNvPr id="3" name="Content Placeholder 2">
            <a:extLst>
              <a:ext uri="{FF2B5EF4-FFF2-40B4-BE49-F238E27FC236}">
                <a16:creationId xmlns:a16="http://schemas.microsoft.com/office/drawing/2014/main" id="{F0C295A9-ED03-A92D-F7C7-616CFE64B7BB}"/>
              </a:ext>
            </a:extLst>
          </p:cNvPr>
          <p:cNvSpPr>
            <a:spLocks noGrp="1"/>
          </p:cNvSpPr>
          <p:nvPr>
            <p:ph idx="1"/>
          </p:nvPr>
        </p:nvSpPr>
        <p:spPr/>
        <p:txBody>
          <a:bodyPr/>
          <a:lstStyle/>
          <a:p>
            <a:pPr marL="0" indent="0">
              <a:buNone/>
            </a:pPr>
            <a:r>
              <a:rPr lang="en-US" dirty="0"/>
              <a:t>cd </a:t>
            </a:r>
            <a:r>
              <a:rPr lang="en-US" dirty="0">
                <a:effectLst/>
              </a:rPr>
              <a:t>/home/&lt;</a:t>
            </a:r>
            <a:r>
              <a:rPr lang="en-US" dirty="0" err="1">
                <a:solidFill>
                  <a:srgbClr val="0070C0"/>
                </a:solidFill>
                <a:effectLst/>
              </a:rPr>
              <a:t>netid</a:t>
            </a:r>
            <a:r>
              <a:rPr lang="en-US" dirty="0">
                <a:effectLst/>
              </a:rPr>
              <a:t>&gt;/R/x86_64-pc-linux-gnu-library/4.4</a:t>
            </a:r>
          </a:p>
          <a:p>
            <a:pPr marL="0" indent="0">
              <a:buNone/>
            </a:pPr>
            <a:r>
              <a:rPr lang="en-US" dirty="0"/>
              <a:t>ls</a:t>
            </a:r>
          </a:p>
          <a:p>
            <a:pPr marL="0" indent="0">
              <a:buNone/>
            </a:pPr>
            <a:endParaRPr lang="en-US" dirty="0"/>
          </a:p>
        </p:txBody>
      </p:sp>
      <p:sp>
        <p:nvSpPr>
          <p:cNvPr id="5" name="TextBox 4">
            <a:extLst>
              <a:ext uri="{FF2B5EF4-FFF2-40B4-BE49-F238E27FC236}">
                <a16:creationId xmlns:a16="http://schemas.microsoft.com/office/drawing/2014/main" id="{099F41AB-D27A-ACF2-6125-C980CEF88BAB}"/>
              </a:ext>
            </a:extLst>
          </p:cNvPr>
          <p:cNvSpPr txBox="1"/>
          <p:nvPr/>
        </p:nvSpPr>
        <p:spPr>
          <a:xfrm>
            <a:off x="5612523" y="5957957"/>
            <a:ext cx="6400801" cy="707886"/>
          </a:xfrm>
          <a:prstGeom prst="rect">
            <a:avLst/>
          </a:prstGeom>
          <a:noFill/>
        </p:spPr>
        <p:txBody>
          <a:bodyPr wrap="square">
            <a:spAutoFit/>
          </a:bodyPr>
          <a:lstStyle/>
          <a:p>
            <a:pPr marL="0" indent="0">
              <a:buNone/>
            </a:pPr>
            <a:r>
              <a:rPr lang="en-US" sz="2000" dirty="0"/>
              <a:t>You can also look in x86_64-pc-linux-gpu-library for other R versions and the packages you’ve installed for them. </a:t>
            </a:r>
          </a:p>
        </p:txBody>
      </p:sp>
      <p:pic>
        <p:nvPicPr>
          <p:cNvPr id="11" name="Picture 10" descr="A screenshot of a computer screen&#10;&#10;Description automatically generated">
            <a:extLst>
              <a:ext uri="{FF2B5EF4-FFF2-40B4-BE49-F238E27FC236}">
                <a16:creationId xmlns:a16="http://schemas.microsoft.com/office/drawing/2014/main" id="{E8FF20EB-84E8-941C-77E9-71917A1365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9800" y="2436527"/>
            <a:ext cx="7772400" cy="3319024"/>
          </a:xfrm>
          <a:prstGeom prst="rect">
            <a:avLst/>
          </a:prstGeom>
        </p:spPr>
      </p:pic>
    </p:spTree>
    <p:extLst>
      <p:ext uri="{BB962C8B-B14F-4D97-AF65-F5344CB8AC3E}">
        <p14:creationId xmlns:p14="http://schemas.microsoft.com/office/powerpoint/2010/main" val="2393697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EA5DD0-86B6-9DAB-5C27-8AA1D20DB991}"/>
              </a:ext>
            </a:extLst>
          </p:cNvPr>
          <p:cNvSpPr>
            <a:spLocks noGrp="1"/>
          </p:cNvSpPr>
          <p:nvPr>
            <p:ph type="title"/>
          </p:nvPr>
        </p:nvSpPr>
        <p:spPr>
          <a:xfrm>
            <a:off x="838200" y="681038"/>
            <a:ext cx="10515600" cy="1325563"/>
          </a:xfrm>
        </p:spPr>
        <p:txBody>
          <a:bodyPr/>
          <a:lstStyle/>
          <a:p>
            <a:r>
              <a:rPr lang="en-US" dirty="0"/>
              <a:t>Why might having one 4.4 folder for packages be a problem?</a:t>
            </a:r>
          </a:p>
        </p:txBody>
      </p:sp>
      <p:sp>
        <p:nvSpPr>
          <p:cNvPr id="3" name="Content Placeholder 2">
            <a:extLst>
              <a:ext uri="{FF2B5EF4-FFF2-40B4-BE49-F238E27FC236}">
                <a16:creationId xmlns:a16="http://schemas.microsoft.com/office/drawing/2014/main" id="{D91168FD-07BA-ACFD-5972-1D36141C4100}"/>
              </a:ext>
            </a:extLst>
          </p:cNvPr>
          <p:cNvSpPr>
            <a:spLocks noGrp="1"/>
          </p:cNvSpPr>
          <p:nvPr>
            <p:ph idx="1"/>
          </p:nvPr>
        </p:nvSpPr>
        <p:spPr>
          <a:xfrm>
            <a:off x="838200" y="2333297"/>
            <a:ext cx="10515600" cy="3843665"/>
          </a:xfrm>
        </p:spPr>
        <p:txBody>
          <a:bodyPr/>
          <a:lstStyle/>
          <a:p>
            <a:r>
              <a:rPr lang="en-US" dirty="0"/>
              <a:t>different versions of packages may not be compatible</a:t>
            </a:r>
          </a:p>
          <a:p>
            <a:r>
              <a:rPr lang="en-US" dirty="0"/>
              <a:t>different version of the same package might have different syntax</a:t>
            </a:r>
          </a:p>
          <a:p>
            <a:r>
              <a:rPr lang="en-US" dirty="0"/>
              <a:t>you may work on projects that need different packages with the same version of R</a:t>
            </a:r>
          </a:p>
          <a:p>
            <a:r>
              <a:rPr lang="en-US" dirty="0"/>
              <a:t>you may upgrade from R/4.4.0 to R/4.4.1 and find compatibility issues</a:t>
            </a:r>
          </a:p>
        </p:txBody>
      </p:sp>
    </p:spTree>
    <p:extLst>
      <p:ext uri="{BB962C8B-B14F-4D97-AF65-F5344CB8AC3E}">
        <p14:creationId xmlns:p14="http://schemas.microsoft.com/office/powerpoint/2010/main" val="8521997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A85D41-4EFC-3E60-CFB4-05709A81C49E}"/>
              </a:ext>
            </a:extLst>
          </p:cNvPr>
          <p:cNvSpPr>
            <a:spLocks noGrp="1"/>
          </p:cNvSpPr>
          <p:nvPr>
            <p:ph type="title"/>
          </p:nvPr>
        </p:nvSpPr>
        <p:spPr/>
        <p:txBody>
          <a:bodyPr>
            <a:normAutofit/>
          </a:bodyPr>
          <a:lstStyle/>
          <a:p>
            <a:r>
              <a:rPr lang="en-US" dirty="0"/>
              <a:t>What is the solution?</a:t>
            </a:r>
          </a:p>
        </p:txBody>
      </p:sp>
      <p:sp>
        <p:nvSpPr>
          <p:cNvPr id="3" name="Content Placeholder 2">
            <a:extLst>
              <a:ext uri="{FF2B5EF4-FFF2-40B4-BE49-F238E27FC236}">
                <a16:creationId xmlns:a16="http://schemas.microsoft.com/office/drawing/2014/main" id="{B6BF02CD-EA7D-DB8E-7049-0EC0982CCE6B}"/>
              </a:ext>
            </a:extLst>
          </p:cNvPr>
          <p:cNvSpPr>
            <a:spLocks noGrp="1"/>
          </p:cNvSpPr>
          <p:nvPr>
            <p:ph idx="1"/>
          </p:nvPr>
        </p:nvSpPr>
        <p:spPr/>
        <p:txBody>
          <a:bodyPr/>
          <a:lstStyle/>
          <a:p>
            <a:pPr marL="0" indent="0">
              <a:buNone/>
            </a:pPr>
            <a:r>
              <a:rPr lang="en-US" dirty="0"/>
              <a:t>All package manager systems are basically </a:t>
            </a:r>
            <a:r>
              <a:rPr lang="en-US" b="1" dirty="0"/>
              <a:t>making separate folders for each environment</a:t>
            </a:r>
            <a:r>
              <a:rPr lang="en-US" dirty="0"/>
              <a:t>.</a:t>
            </a:r>
          </a:p>
          <a:p>
            <a:pPr marL="514350" indent="-514350">
              <a:buFont typeface="+mj-lt"/>
              <a:buAutoNum type="arabicPeriod"/>
            </a:pPr>
            <a:r>
              <a:rPr lang="en-US" dirty="0"/>
              <a:t>You can manually make different folders for different projects.</a:t>
            </a:r>
          </a:p>
          <a:p>
            <a:pPr marL="514350" indent="-514350">
              <a:buFont typeface="+mj-lt"/>
              <a:buAutoNum type="arabicPeriod"/>
            </a:pPr>
            <a:r>
              <a:rPr lang="en-US" dirty="0"/>
              <a:t>You can use </a:t>
            </a:r>
            <a:r>
              <a:rPr lang="en-US" dirty="0" err="1"/>
              <a:t>Renv</a:t>
            </a:r>
            <a:r>
              <a:rPr lang="en-US" dirty="0"/>
              <a:t> to control R package environments.</a:t>
            </a:r>
          </a:p>
          <a:p>
            <a:pPr marL="514350" indent="-514350">
              <a:buFont typeface="+mj-lt"/>
              <a:buAutoNum type="arabicPeriod"/>
            </a:pPr>
            <a:r>
              <a:rPr lang="en-US" dirty="0"/>
              <a:t>You can use mamba to create software environments for R or many other pieces of software.</a:t>
            </a:r>
          </a:p>
        </p:txBody>
      </p:sp>
    </p:spTree>
    <p:extLst>
      <p:ext uri="{BB962C8B-B14F-4D97-AF65-F5344CB8AC3E}">
        <p14:creationId xmlns:p14="http://schemas.microsoft.com/office/powerpoint/2010/main" val="35721456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09513B-F3D5-5F36-222F-8FB69786FF5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539EF5C-22B9-939D-B2F1-122670F63C14}"/>
              </a:ext>
            </a:extLst>
          </p:cNvPr>
          <p:cNvSpPr>
            <a:spLocks noGrp="1"/>
          </p:cNvSpPr>
          <p:nvPr>
            <p:ph type="title"/>
          </p:nvPr>
        </p:nvSpPr>
        <p:spPr/>
        <p:txBody>
          <a:bodyPr>
            <a:normAutofit/>
          </a:bodyPr>
          <a:lstStyle/>
          <a:p>
            <a:r>
              <a:rPr lang="en-US" dirty="0"/>
              <a:t>What is the solution?</a:t>
            </a:r>
          </a:p>
        </p:txBody>
      </p:sp>
      <p:sp>
        <p:nvSpPr>
          <p:cNvPr id="3" name="Content Placeholder 2">
            <a:extLst>
              <a:ext uri="{FF2B5EF4-FFF2-40B4-BE49-F238E27FC236}">
                <a16:creationId xmlns:a16="http://schemas.microsoft.com/office/drawing/2014/main" id="{3FE361C5-51F0-56E2-A939-A2616BAF4231}"/>
              </a:ext>
            </a:extLst>
          </p:cNvPr>
          <p:cNvSpPr>
            <a:spLocks noGrp="1"/>
          </p:cNvSpPr>
          <p:nvPr>
            <p:ph idx="1"/>
          </p:nvPr>
        </p:nvSpPr>
        <p:spPr/>
        <p:txBody>
          <a:bodyPr/>
          <a:lstStyle/>
          <a:p>
            <a:pPr marL="0" indent="0">
              <a:buNone/>
            </a:pPr>
            <a:r>
              <a:rPr lang="en-US" dirty="0"/>
              <a:t>All package manager systems are basically </a:t>
            </a:r>
            <a:r>
              <a:rPr lang="en-US" b="1" dirty="0"/>
              <a:t>making separate folders for each environment</a:t>
            </a:r>
            <a:r>
              <a:rPr lang="en-US" dirty="0"/>
              <a:t>.</a:t>
            </a:r>
          </a:p>
          <a:p>
            <a:pPr marL="514350" indent="-514350">
              <a:buFont typeface="+mj-lt"/>
              <a:buAutoNum type="arabicPeriod"/>
            </a:pPr>
            <a:r>
              <a:rPr lang="en-US" dirty="0"/>
              <a:t>You can manually make different folders for different projects.</a:t>
            </a:r>
          </a:p>
          <a:p>
            <a:pPr marL="514350" indent="-514350">
              <a:buFont typeface="+mj-lt"/>
              <a:buAutoNum type="arabicPeriod"/>
            </a:pPr>
            <a:r>
              <a:rPr lang="en-US" dirty="0"/>
              <a:t>You can use </a:t>
            </a:r>
            <a:r>
              <a:rPr lang="en-US" dirty="0" err="1"/>
              <a:t>Renv</a:t>
            </a:r>
            <a:r>
              <a:rPr lang="en-US" dirty="0"/>
              <a:t> to control R package environments.</a:t>
            </a:r>
          </a:p>
          <a:p>
            <a:pPr marL="514350" indent="-514350">
              <a:buFont typeface="+mj-lt"/>
              <a:buAutoNum type="arabicPeriod"/>
            </a:pPr>
            <a:r>
              <a:rPr lang="en-US" dirty="0"/>
              <a:t>You can use mamba to create software environments for R or many other pieces of software.</a:t>
            </a:r>
          </a:p>
        </p:txBody>
      </p:sp>
      <p:sp>
        <p:nvSpPr>
          <p:cNvPr id="4" name="TextBox 3">
            <a:extLst>
              <a:ext uri="{FF2B5EF4-FFF2-40B4-BE49-F238E27FC236}">
                <a16:creationId xmlns:a16="http://schemas.microsoft.com/office/drawing/2014/main" id="{4BC63FCF-0547-0D81-5DEC-73E20B61ADBA}"/>
              </a:ext>
            </a:extLst>
          </p:cNvPr>
          <p:cNvSpPr txBox="1"/>
          <p:nvPr/>
        </p:nvSpPr>
        <p:spPr>
          <a:xfrm>
            <a:off x="5717628" y="5167313"/>
            <a:ext cx="6064469" cy="1323439"/>
          </a:xfrm>
          <a:prstGeom prst="rect">
            <a:avLst/>
          </a:prstGeom>
          <a:noFill/>
        </p:spPr>
        <p:txBody>
          <a:bodyPr wrap="square" rtlCol="0">
            <a:spAutoFit/>
          </a:bodyPr>
          <a:lstStyle/>
          <a:p>
            <a:r>
              <a:rPr lang="en-US" sz="2000" dirty="0"/>
              <a:t>Note: We will cover 1 and 3 today, not because 2 isn’t a good option but because of what we have experience with and because 3 can be useful beyond R for software environments on Quest. </a:t>
            </a:r>
          </a:p>
        </p:txBody>
      </p:sp>
    </p:spTree>
    <p:extLst>
      <p:ext uri="{BB962C8B-B14F-4D97-AF65-F5344CB8AC3E}">
        <p14:creationId xmlns:p14="http://schemas.microsoft.com/office/powerpoint/2010/main" val="11603151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394C46-620A-C392-15CF-A17B2E8BCD17}"/>
              </a:ext>
            </a:extLst>
          </p:cNvPr>
          <p:cNvSpPr>
            <a:spLocks noGrp="1"/>
          </p:cNvSpPr>
          <p:nvPr>
            <p:ph type="title"/>
          </p:nvPr>
        </p:nvSpPr>
        <p:spPr/>
        <p:txBody>
          <a:bodyPr/>
          <a:lstStyle/>
          <a:p>
            <a:r>
              <a:rPr lang="en-US" dirty="0"/>
              <a:t>Specify a custom location for packages.</a:t>
            </a:r>
          </a:p>
        </p:txBody>
      </p:sp>
      <p:sp>
        <p:nvSpPr>
          <p:cNvPr id="3" name="Content Placeholder 2">
            <a:extLst>
              <a:ext uri="{FF2B5EF4-FFF2-40B4-BE49-F238E27FC236}">
                <a16:creationId xmlns:a16="http://schemas.microsoft.com/office/drawing/2014/main" id="{6C670328-5313-696A-DB30-4CF620DC26C8}"/>
              </a:ext>
            </a:extLst>
          </p:cNvPr>
          <p:cNvSpPr>
            <a:spLocks noGrp="1"/>
          </p:cNvSpPr>
          <p:nvPr>
            <p:ph idx="1"/>
          </p:nvPr>
        </p:nvSpPr>
        <p:spPr/>
        <p:txBody>
          <a:bodyPr/>
          <a:lstStyle/>
          <a:p>
            <a:pPr marL="0" indent="0">
              <a:buNone/>
            </a:pPr>
            <a:r>
              <a:rPr lang="en-US" dirty="0"/>
              <a:t>In terminal:</a:t>
            </a:r>
          </a:p>
          <a:p>
            <a:pPr marL="0" indent="0">
              <a:buNone/>
            </a:pPr>
            <a:r>
              <a:rPr lang="en-US" dirty="0">
                <a:solidFill>
                  <a:srgbClr val="0070C0"/>
                </a:solidFill>
                <a:latin typeface="Andale Mono" panose="020B0509000000000004" pitchFamily="49" charset="0"/>
              </a:rPr>
              <a:t>cd &lt;your folder in our classroom allocation&gt;</a:t>
            </a:r>
          </a:p>
          <a:p>
            <a:pPr marL="0" indent="0">
              <a:buNone/>
            </a:pPr>
            <a:r>
              <a:rPr lang="en-US" dirty="0" err="1">
                <a:solidFill>
                  <a:srgbClr val="0070C0"/>
                </a:solidFill>
                <a:latin typeface="Andale Mono" panose="020B0509000000000004" pitchFamily="49" charset="0"/>
              </a:rPr>
              <a:t>mkdir</a:t>
            </a:r>
            <a:r>
              <a:rPr lang="en-US" dirty="0">
                <a:solidFill>
                  <a:srgbClr val="0070C0"/>
                </a:solidFill>
                <a:latin typeface="Andale Mono" panose="020B0509000000000004" pitchFamily="49" charset="0"/>
              </a:rPr>
              <a:t> </a:t>
            </a:r>
            <a:r>
              <a:rPr lang="en-US" dirty="0" err="1">
                <a:solidFill>
                  <a:srgbClr val="0070C0"/>
                </a:solidFill>
                <a:latin typeface="Andale Mono" panose="020B0509000000000004" pitchFamily="49" charset="0"/>
              </a:rPr>
              <a:t>R_packages</a:t>
            </a:r>
            <a:endParaRPr lang="en-US" dirty="0">
              <a:solidFill>
                <a:srgbClr val="0070C0"/>
              </a:solidFill>
              <a:latin typeface="Andale Mono" panose="020B0509000000000004" pitchFamily="49" charset="0"/>
            </a:endParaRPr>
          </a:p>
          <a:p>
            <a:pPr marL="0" indent="0">
              <a:buNone/>
            </a:pPr>
            <a:endParaRPr lang="en-US" dirty="0"/>
          </a:p>
          <a:p>
            <a:pPr marL="0" indent="0">
              <a:buNone/>
            </a:pPr>
            <a:r>
              <a:rPr lang="en-US" dirty="0"/>
              <a:t>In R:</a:t>
            </a:r>
          </a:p>
          <a:p>
            <a:pPr marL="0" indent="0">
              <a:buNone/>
            </a:pPr>
            <a:r>
              <a:rPr lang="en-US" sz="2500" dirty="0">
                <a:solidFill>
                  <a:srgbClr val="0070C0"/>
                </a:solidFill>
                <a:latin typeface="Andale Mono" panose="020B0509000000000004" pitchFamily="49" charset="0"/>
              </a:rPr>
              <a:t>.</a:t>
            </a:r>
            <a:r>
              <a:rPr lang="en-US" sz="2500" dirty="0" err="1">
                <a:solidFill>
                  <a:srgbClr val="0070C0"/>
                </a:solidFill>
                <a:latin typeface="Andale Mono" panose="020B0509000000000004" pitchFamily="49" charset="0"/>
              </a:rPr>
              <a:t>libPaths</a:t>
            </a:r>
            <a:r>
              <a:rPr lang="en-US" sz="2500" dirty="0">
                <a:solidFill>
                  <a:srgbClr val="0070C0"/>
                </a:solidFill>
                <a:latin typeface="Andale Mono" panose="020B0509000000000004" pitchFamily="49" charset="0"/>
              </a:rPr>
              <a:t>(“/projects/e32559/&lt;your folder&gt;/</a:t>
            </a:r>
            <a:r>
              <a:rPr lang="en-US" sz="2500" dirty="0" err="1">
                <a:solidFill>
                  <a:srgbClr val="0070C0"/>
                </a:solidFill>
                <a:latin typeface="Andale Mono" panose="020B0509000000000004" pitchFamily="49" charset="0"/>
              </a:rPr>
              <a:t>R_packages</a:t>
            </a:r>
            <a:r>
              <a:rPr lang="en-US" sz="2500" dirty="0">
                <a:solidFill>
                  <a:srgbClr val="0070C0"/>
                </a:solidFill>
                <a:latin typeface="Andale Mono" panose="020B0509000000000004" pitchFamily="49" charset="0"/>
              </a:rPr>
              <a:t>”)</a:t>
            </a:r>
          </a:p>
          <a:p>
            <a:pPr marL="0" indent="0">
              <a:buNone/>
            </a:pPr>
            <a:r>
              <a:rPr lang="en-US" sz="2500" dirty="0">
                <a:solidFill>
                  <a:srgbClr val="0070C0"/>
                </a:solidFill>
                <a:latin typeface="Andale Mono" panose="020B0509000000000004" pitchFamily="49" charset="0"/>
              </a:rPr>
              <a:t>.</a:t>
            </a:r>
            <a:r>
              <a:rPr lang="en-US" sz="2500" dirty="0" err="1">
                <a:solidFill>
                  <a:srgbClr val="0070C0"/>
                </a:solidFill>
                <a:latin typeface="Andale Mono" panose="020B0509000000000004" pitchFamily="49" charset="0"/>
              </a:rPr>
              <a:t>libPaths</a:t>
            </a:r>
            <a:r>
              <a:rPr lang="en-US" sz="2500" dirty="0">
                <a:solidFill>
                  <a:srgbClr val="0070C0"/>
                </a:solidFill>
                <a:latin typeface="Andale Mono" panose="020B0509000000000004" pitchFamily="49" charset="0"/>
              </a:rPr>
              <a:t>() # should see new folder on top</a:t>
            </a:r>
          </a:p>
        </p:txBody>
      </p:sp>
      <p:sp>
        <p:nvSpPr>
          <p:cNvPr id="4" name="TextBox 3">
            <a:extLst>
              <a:ext uri="{FF2B5EF4-FFF2-40B4-BE49-F238E27FC236}">
                <a16:creationId xmlns:a16="http://schemas.microsoft.com/office/drawing/2014/main" id="{E3215908-FB11-D95A-F399-97F3017754D4}"/>
              </a:ext>
            </a:extLst>
          </p:cNvPr>
          <p:cNvSpPr txBox="1"/>
          <p:nvPr/>
        </p:nvSpPr>
        <p:spPr>
          <a:xfrm>
            <a:off x="6001407" y="5591503"/>
            <a:ext cx="5812221" cy="1015663"/>
          </a:xfrm>
          <a:prstGeom prst="rect">
            <a:avLst/>
          </a:prstGeom>
          <a:noFill/>
        </p:spPr>
        <p:txBody>
          <a:bodyPr wrap="square" rtlCol="0">
            <a:spAutoFit/>
          </a:bodyPr>
          <a:lstStyle/>
          <a:p>
            <a:r>
              <a:rPr lang="en-US" sz="2000" dirty="0"/>
              <a:t>Note: If you click from the “Files” to the “Packages” tab in the lower right hand window you can see what’s available change as you change .</a:t>
            </a:r>
            <a:r>
              <a:rPr lang="en-US" sz="2000" dirty="0" err="1"/>
              <a:t>libPaths</a:t>
            </a:r>
            <a:r>
              <a:rPr lang="en-US" sz="2000" dirty="0"/>
              <a:t>().</a:t>
            </a:r>
          </a:p>
        </p:txBody>
      </p:sp>
    </p:spTree>
    <p:extLst>
      <p:ext uri="{BB962C8B-B14F-4D97-AF65-F5344CB8AC3E}">
        <p14:creationId xmlns:p14="http://schemas.microsoft.com/office/powerpoint/2010/main" val="13329762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A75B26-9A67-4C29-434D-71C97ADC5E7D}"/>
              </a:ext>
            </a:extLst>
          </p:cNvPr>
          <p:cNvSpPr>
            <a:spLocks noGrp="1"/>
          </p:cNvSpPr>
          <p:nvPr>
            <p:ph type="title"/>
          </p:nvPr>
        </p:nvSpPr>
        <p:spPr/>
        <p:txBody>
          <a:bodyPr/>
          <a:lstStyle/>
          <a:p>
            <a:r>
              <a:rPr lang="en-US" dirty="0"/>
              <a:t>Install packages</a:t>
            </a:r>
          </a:p>
        </p:txBody>
      </p:sp>
      <p:sp>
        <p:nvSpPr>
          <p:cNvPr id="3" name="Content Placeholder 2">
            <a:extLst>
              <a:ext uri="{FF2B5EF4-FFF2-40B4-BE49-F238E27FC236}">
                <a16:creationId xmlns:a16="http://schemas.microsoft.com/office/drawing/2014/main" id="{0E3FF531-E065-84D5-03F7-453FFE2A0905}"/>
              </a:ext>
            </a:extLst>
          </p:cNvPr>
          <p:cNvSpPr>
            <a:spLocks noGrp="1"/>
          </p:cNvSpPr>
          <p:nvPr>
            <p:ph idx="1"/>
          </p:nvPr>
        </p:nvSpPr>
        <p:spPr/>
        <p:txBody>
          <a:bodyPr/>
          <a:lstStyle/>
          <a:p>
            <a:pPr marL="0" indent="0">
              <a:buNone/>
            </a:pPr>
            <a:r>
              <a:rPr lang="en-US" b="1" dirty="0" err="1">
                <a:solidFill>
                  <a:srgbClr val="007020"/>
                </a:solidFill>
                <a:effectLst/>
              </a:rPr>
              <a:t>install.packages</a:t>
            </a:r>
            <a:r>
              <a:rPr lang="en-US" dirty="0">
                <a:effectLst/>
              </a:rPr>
              <a:t>(</a:t>
            </a:r>
            <a:r>
              <a:rPr lang="en-US" dirty="0">
                <a:solidFill>
                  <a:srgbClr val="4070A0"/>
                </a:solidFill>
                <a:effectLst/>
              </a:rPr>
              <a:t>"</a:t>
            </a:r>
            <a:r>
              <a:rPr lang="en-US" dirty="0" err="1">
                <a:solidFill>
                  <a:srgbClr val="4070A0"/>
                </a:solidFill>
                <a:effectLst/>
              </a:rPr>
              <a:t>BiocManager</a:t>
            </a:r>
            <a:r>
              <a:rPr lang="en-US" dirty="0">
                <a:solidFill>
                  <a:srgbClr val="4070A0"/>
                </a:solidFill>
                <a:effectLst/>
              </a:rPr>
              <a:t>"</a:t>
            </a:r>
            <a:r>
              <a:rPr lang="en-US" dirty="0">
                <a:effectLst/>
              </a:rPr>
              <a:t>)</a:t>
            </a:r>
          </a:p>
          <a:p>
            <a:pPr marL="0" indent="0">
              <a:buNone/>
            </a:pPr>
            <a:r>
              <a:rPr lang="en-US" dirty="0">
                <a:effectLst/>
              </a:rPr>
              <a:t># you can see this in your folder when it’s done</a:t>
            </a:r>
            <a:endParaRPr lang="en-US" dirty="0"/>
          </a:p>
          <a:p>
            <a:pPr marL="0" indent="0">
              <a:buNone/>
            </a:pPr>
            <a:r>
              <a:rPr lang="en-US" dirty="0" err="1">
                <a:effectLst/>
              </a:rPr>
              <a:t>BiocManager</a:t>
            </a:r>
            <a:r>
              <a:rPr lang="en-US" dirty="0">
                <a:solidFill>
                  <a:srgbClr val="666666"/>
                </a:solidFill>
                <a:effectLst/>
              </a:rPr>
              <a:t>::</a:t>
            </a:r>
            <a:r>
              <a:rPr lang="en-US" b="1" dirty="0">
                <a:solidFill>
                  <a:srgbClr val="007020"/>
                </a:solidFill>
                <a:effectLst/>
              </a:rPr>
              <a:t>install</a:t>
            </a:r>
            <a:r>
              <a:rPr lang="en-US" dirty="0">
                <a:effectLst/>
              </a:rPr>
              <a:t>(</a:t>
            </a:r>
            <a:r>
              <a:rPr lang="en-US" dirty="0">
                <a:solidFill>
                  <a:srgbClr val="4070A0"/>
                </a:solidFill>
                <a:effectLst/>
              </a:rPr>
              <a:t>"</a:t>
            </a:r>
            <a:r>
              <a:rPr lang="en-US" dirty="0" err="1">
                <a:solidFill>
                  <a:srgbClr val="4070A0"/>
                </a:solidFill>
                <a:effectLst/>
              </a:rPr>
              <a:t>SingleCellExperiment</a:t>
            </a:r>
            <a:r>
              <a:rPr lang="en-US" dirty="0">
                <a:solidFill>
                  <a:srgbClr val="4070A0"/>
                </a:solidFill>
                <a:effectLst/>
              </a:rPr>
              <a:t>"</a:t>
            </a:r>
            <a:r>
              <a:rPr lang="en-US" dirty="0">
                <a:effectLst/>
              </a:rPr>
              <a:t>)</a:t>
            </a:r>
          </a:p>
          <a:p>
            <a:pPr marL="0" indent="0">
              <a:buNone/>
            </a:pPr>
            <a:r>
              <a:rPr lang="en-US" dirty="0">
                <a:effectLst/>
              </a:rPr>
              <a:t># this will take a while, so let it run. </a:t>
            </a:r>
            <a:r>
              <a:rPr lang="en-US" dirty="0"/>
              <a:t>It also installs all dependent packages because we’re starting from an almost empty folder.</a:t>
            </a:r>
            <a:endParaRPr lang="en-US" dirty="0">
              <a:effectLst/>
            </a:endParaRPr>
          </a:p>
          <a:p>
            <a:pPr marL="0" indent="0">
              <a:buNone/>
            </a:pPr>
            <a:r>
              <a:rPr lang="en-US" dirty="0" err="1">
                <a:effectLst/>
              </a:rPr>
              <a:t>BiocManager</a:t>
            </a:r>
            <a:r>
              <a:rPr lang="en-US" dirty="0">
                <a:solidFill>
                  <a:srgbClr val="666666"/>
                </a:solidFill>
                <a:effectLst/>
              </a:rPr>
              <a:t>::</a:t>
            </a:r>
            <a:r>
              <a:rPr lang="en-US" b="1" dirty="0">
                <a:solidFill>
                  <a:srgbClr val="007020"/>
                </a:solidFill>
                <a:effectLst/>
              </a:rPr>
              <a:t>install</a:t>
            </a:r>
            <a:r>
              <a:rPr lang="en-US" dirty="0">
                <a:effectLst/>
              </a:rPr>
              <a:t>(</a:t>
            </a:r>
            <a:r>
              <a:rPr lang="en-US" dirty="0">
                <a:solidFill>
                  <a:srgbClr val="4070A0"/>
                </a:solidFill>
                <a:effectLst/>
              </a:rPr>
              <a:t>"</a:t>
            </a:r>
            <a:r>
              <a:rPr lang="en-US" dirty="0" err="1">
                <a:solidFill>
                  <a:srgbClr val="4070A0"/>
                </a:solidFill>
                <a:effectLst/>
              </a:rPr>
              <a:t>scater</a:t>
            </a:r>
            <a:r>
              <a:rPr lang="en-US" dirty="0">
                <a:solidFill>
                  <a:srgbClr val="4070A0"/>
                </a:solidFill>
                <a:effectLst/>
              </a:rPr>
              <a:t>"</a:t>
            </a:r>
            <a:r>
              <a:rPr lang="en-US" dirty="0">
                <a:effectLst/>
              </a:rPr>
              <a:t>)</a:t>
            </a:r>
            <a:endParaRPr lang="en-US" dirty="0"/>
          </a:p>
          <a:p>
            <a:pPr marL="0" indent="0">
              <a:buNone/>
            </a:pPr>
            <a:r>
              <a:rPr lang="en-US" dirty="0" err="1">
                <a:effectLst/>
              </a:rPr>
              <a:t>BiocManager</a:t>
            </a:r>
            <a:r>
              <a:rPr lang="en-US" dirty="0">
                <a:solidFill>
                  <a:srgbClr val="666666"/>
                </a:solidFill>
                <a:effectLst/>
              </a:rPr>
              <a:t>::</a:t>
            </a:r>
            <a:r>
              <a:rPr lang="en-US" b="1" dirty="0">
                <a:solidFill>
                  <a:srgbClr val="007020"/>
                </a:solidFill>
                <a:effectLst/>
              </a:rPr>
              <a:t>install</a:t>
            </a:r>
            <a:r>
              <a:rPr lang="en-US" dirty="0">
                <a:effectLst/>
              </a:rPr>
              <a:t>(</a:t>
            </a:r>
            <a:r>
              <a:rPr lang="en-US" dirty="0">
                <a:solidFill>
                  <a:srgbClr val="4070A0"/>
                </a:solidFill>
                <a:effectLst/>
              </a:rPr>
              <a:t>"</a:t>
            </a:r>
            <a:r>
              <a:rPr lang="en-US" dirty="0" err="1">
                <a:solidFill>
                  <a:srgbClr val="4070A0"/>
                </a:solidFill>
                <a:effectLst/>
              </a:rPr>
              <a:t>OSCA.intro</a:t>
            </a:r>
            <a:r>
              <a:rPr lang="en-US" dirty="0">
                <a:solidFill>
                  <a:srgbClr val="4070A0"/>
                </a:solidFill>
                <a:effectLst/>
              </a:rPr>
              <a:t>"</a:t>
            </a:r>
            <a:r>
              <a:rPr lang="en-US" dirty="0">
                <a:effectLst/>
              </a:rPr>
              <a:t>)</a:t>
            </a:r>
            <a:endParaRPr lang="en-US" dirty="0"/>
          </a:p>
        </p:txBody>
      </p:sp>
    </p:spTree>
    <p:extLst>
      <p:ext uri="{BB962C8B-B14F-4D97-AF65-F5344CB8AC3E}">
        <p14:creationId xmlns:p14="http://schemas.microsoft.com/office/powerpoint/2010/main" val="16107651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547123-2C68-CDCA-0D4E-8278F1ABE182}"/>
              </a:ext>
            </a:extLst>
          </p:cNvPr>
          <p:cNvSpPr>
            <a:spLocks noGrp="1"/>
          </p:cNvSpPr>
          <p:nvPr>
            <p:ph type="title"/>
          </p:nvPr>
        </p:nvSpPr>
        <p:spPr/>
        <p:txBody>
          <a:bodyPr/>
          <a:lstStyle/>
          <a:p>
            <a:r>
              <a:rPr lang="en-US" dirty="0" err="1"/>
              <a:t>BiocManager</a:t>
            </a:r>
            <a:r>
              <a:rPr lang="en-US" dirty="0"/>
              <a:t> installs from Bioconductor</a:t>
            </a:r>
          </a:p>
        </p:txBody>
      </p:sp>
      <p:sp>
        <p:nvSpPr>
          <p:cNvPr id="3" name="Content Placeholder 2">
            <a:extLst>
              <a:ext uri="{FF2B5EF4-FFF2-40B4-BE49-F238E27FC236}">
                <a16:creationId xmlns:a16="http://schemas.microsoft.com/office/drawing/2014/main" id="{B0257244-B481-4267-22EB-6A05E4B2B798}"/>
              </a:ext>
            </a:extLst>
          </p:cNvPr>
          <p:cNvSpPr>
            <a:spLocks noGrp="1"/>
          </p:cNvSpPr>
          <p:nvPr>
            <p:ph idx="1"/>
          </p:nvPr>
        </p:nvSpPr>
        <p:spPr>
          <a:xfrm>
            <a:off x="838200" y="1690688"/>
            <a:ext cx="10515600" cy="4351338"/>
          </a:xfrm>
        </p:spPr>
        <p:txBody>
          <a:bodyPr/>
          <a:lstStyle/>
          <a:p>
            <a:r>
              <a:rPr lang="en-US" dirty="0"/>
              <a:t>Bioconductor is a repository, like CRAN</a:t>
            </a:r>
          </a:p>
          <a:p>
            <a:r>
              <a:rPr lang="en-US" dirty="0"/>
              <a:t>hosts R packages for bioinformatics</a:t>
            </a:r>
          </a:p>
          <a:p>
            <a:r>
              <a:rPr lang="en-US" dirty="0"/>
              <a:t>has its own semi-solution for version control:</a:t>
            </a:r>
          </a:p>
          <a:p>
            <a:pPr lvl="1"/>
            <a:r>
              <a:rPr lang="en-US" dirty="0"/>
              <a:t>specific versions of </a:t>
            </a:r>
            <a:r>
              <a:rPr lang="en-US" dirty="0" err="1"/>
              <a:t>BiocManager</a:t>
            </a:r>
            <a:r>
              <a:rPr lang="en-US" dirty="0"/>
              <a:t> tied to specific version of R</a:t>
            </a:r>
          </a:p>
          <a:p>
            <a:pPr lvl="1"/>
            <a:r>
              <a:rPr lang="en-US" dirty="0"/>
              <a:t>specific versions of each package tied to each version of </a:t>
            </a:r>
            <a:r>
              <a:rPr lang="en-US" dirty="0" err="1"/>
              <a:t>BiocManager</a:t>
            </a:r>
            <a:endParaRPr lang="en-US" dirty="0"/>
          </a:p>
          <a:p>
            <a:r>
              <a:rPr lang="en-US" dirty="0"/>
              <a:t>https://</a:t>
            </a:r>
            <a:r>
              <a:rPr lang="en-US" dirty="0" err="1"/>
              <a:t>www.bioconductor.org</a:t>
            </a:r>
            <a:r>
              <a:rPr lang="en-US" dirty="0"/>
              <a:t>/</a:t>
            </a:r>
          </a:p>
          <a:p>
            <a:endParaRPr lang="en-US" dirty="0"/>
          </a:p>
        </p:txBody>
      </p:sp>
      <p:pic>
        <p:nvPicPr>
          <p:cNvPr id="5" name="Picture 4" descr="A screenshot of a computer&#10;&#10;Description automatically generated">
            <a:extLst>
              <a:ext uri="{FF2B5EF4-FFF2-40B4-BE49-F238E27FC236}">
                <a16:creationId xmlns:a16="http://schemas.microsoft.com/office/drawing/2014/main" id="{8524FC92-45F4-CC23-9ABA-278078F5E0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71800" y="4563366"/>
            <a:ext cx="6248400" cy="2294634"/>
          </a:xfrm>
          <a:prstGeom prst="rect">
            <a:avLst/>
          </a:prstGeom>
        </p:spPr>
      </p:pic>
    </p:spTree>
    <p:extLst>
      <p:ext uri="{BB962C8B-B14F-4D97-AF65-F5344CB8AC3E}">
        <p14:creationId xmlns:p14="http://schemas.microsoft.com/office/powerpoint/2010/main" val="14730297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9FA7B6-03F1-BC38-9F8C-2882C1D5F57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4C40282-5AE8-8F64-0A38-9AF7BCFF5F72}"/>
              </a:ext>
            </a:extLst>
          </p:cNvPr>
          <p:cNvSpPr>
            <a:spLocks noGrp="1"/>
          </p:cNvSpPr>
          <p:nvPr>
            <p:ph type="title"/>
          </p:nvPr>
        </p:nvSpPr>
        <p:spPr/>
        <p:txBody>
          <a:bodyPr/>
          <a:lstStyle/>
          <a:p>
            <a:r>
              <a:rPr lang="en-US" dirty="0"/>
              <a:t>Install packages</a:t>
            </a:r>
          </a:p>
        </p:txBody>
      </p:sp>
      <p:sp>
        <p:nvSpPr>
          <p:cNvPr id="3" name="Content Placeholder 2">
            <a:extLst>
              <a:ext uri="{FF2B5EF4-FFF2-40B4-BE49-F238E27FC236}">
                <a16:creationId xmlns:a16="http://schemas.microsoft.com/office/drawing/2014/main" id="{DD2E589D-B394-EA4C-0B1B-6188D5BBAF4E}"/>
              </a:ext>
            </a:extLst>
          </p:cNvPr>
          <p:cNvSpPr>
            <a:spLocks noGrp="1"/>
          </p:cNvSpPr>
          <p:nvPr>
            <p:ph idx="1"/>
          </p:nvPr>
        </p:nvSpPr>
        <p:spPr/>
        <p:txBody>
          <a:bodyPr/>
          <a:lstStyle/>
          <a:p>
            <a:pPr marL="0" indent="0">
              <a:buNone/>
            </a:pPr>
            <a:r>
              <a:rPr lang="en-US" b="1" dirty="0" err="1">
                <a:solidFill>
                  <a:srgbClr val="007020"/>
                </a:solidFill>
                <a:effectLst/>
              </a:rPr>
              <a:t>install.packages</a:t>
            </a:r>
            <a:r>
              <a:rPr lang="en-US" dirty="0">
                <a:effectLst/>
              </a:rPr>
              <a:t>(</a:t>
            </a:r>
            <a:r>
              <a:rPr lang="en-US" dirty="0">
                <a:solidFill>
                  <a:srgbClr val="4070A0"/>
                </a:solidFill>
                <a:effectLst/>
              </a:rPr>
              <a:t>"</a:t>
            </a:r>
            <a:r>
              <a:rPr lang="en-US" dirty="0" err="1">
                <a:solidFill>
                  <a:srgbClr val="4070A0"/>
                </a:solidFill>
                <a:effectLst/>
              </a:rPr>
              <a:t>BiocManager</a:t>
            </a:r>
            <a:r>
              <a:rPr lang="en-US" dirty="0">
                <a:solidFill>
                  <a:srgbClr val="4070A0"/>
                </a:solidFill>
                <a:effectLst/>
              </a:rPr>
              <a:t>”</a:t>
            </a:r>
            <a:r>
              <a:rPr lang="en-US" dirty="0">
                <a:effectLst/>
              </a:rPr>
              <a:t>)</a:t>
            </a:r>
          </a:p>
          <a:p>
            <a:pPr marL="0" indent="0">
              <a:buNone/>
            </a:pPr>
            <a:r>
              <a:rPr lang="en-US" dirty="0" err="1">
                <a:effectLst/>
              </a:rPr>
              <a:t>BiocManager</a:t>
            </a:r>
            <a:r>
              <a:rPr lang="en-US" dirty="0">
                <a:solidFill>
                  <a:srgbClr val="666666"/>
                </a:solidFill>
                <a:effectLst/>
              </a:rPr>
              <a:t>::</a:t>
            </a:r>
            <a:r>
              <a:rPr lang="en-US" b="1" dirty="0">
                <a:solidFill>
                  <a:srgbClr val="007020"/>
                </a:solidFill>
                <a:effectLst/>
              </a:rPr>
              <a:t>install</a:t>
            </a:r>
            <a:r>
              <a:rPr lang="en-US" dirty="0">
                <a:effectLst/>
              </a:rPr>
              <a:t>(</a:t>
            </a:r>
            <a:r>
              <a:rPr lang="en-US" dirty="0">
                <a:solidFill>
                  <a:srgbClr val="4070A0"/>
                </a:solidFill>
                <a:effectLst/>
              </a:rPr>
              <a:t>"</a:t>
            </a:r>
            <a:r>
              <a:rPr lang="en-US" dirty="0" err="1">
                <a:solidFill>
                  <a:srgbClr val="4070A0"/>
                </a:solidFill>
                <a:effectLst/>
              </a:rPr>
              <a:t>SingleCellExperiment</a:t>
            </a:r>
            <a:r>
              <a:rPr lang="en-US" dirty="0">
                <a:solidFill>
                  <a:srgbClr val="4070A0"/>
                </a:solidFill>
                <a:effectLst/>
              </a:rPr>
              <a:t>"</a:t>
            </a:r>
            <a:r>
              <a:rPr lang="en-US" dirty="0">
                <a:effectLst/>
              </a:rPr>
              <a:t>)</a:t>
            </a:r>
          </a:p>
          <a:p>
            <a:pPr marL="0" indent="0">
              <a:buNone/>
            </a:pPr>
            <a:r>
              <a:rPr lang="en-US" dirty="0"/>
              <a:t># now should have many more R packages in install folder</a:t>
            </a:r>
          </a:p>
          <a:p>
            <a:pPr marL="0" indent="0">
              <a:buNone/>
            </a:pPr>
            <a:r>
              <a:rPr lang="en-US" dirty="0">
                <a:effectLst/>
              </a:rPr>
              <a:t># load the functions from </a:t>
            </a:r>
            <a:r>
              <a:rPr lang="en-US" dirty="0" err="1">
                <a:effectLst/>
              </a:rPr>
              <a:t>SingleCellExperiment</a:t>
            </a:r>
            <a:r>
              <a:rPr lang="en-US" dirty="0">
                <a:effectLst/>
              </a:rPr>
              <a:t> with</a:t>
            </a:r>
          </a:p>
          <a:p>
            <a:pPr marL="0" indent="0">
              <a:buNone/>
            </a:pPr>
            <a:r>
              <a:rPr lang="en-US" b="1" dirty="0">
                <a:solidFill>
                  <a:srgbClr val="007020"/>
                </a:solidFill>
                <a:effectLst/>
              </a:rPr>
              <a:t>library</a:t>
            </a:r>
            <a:r>
              <a:rPr lang="en-US" dirty="0">
                <a:effectLst/>
              </a:rPr>
              <a:t>(</a:t>
            </a:r>
            <a:r>
              <a:rPr lang="en-US" dirty="0" err="1">
                <a:effectLst/>
              </a:rPr>
              <a:t>SingleCellExperiment</a:t>
            </a:r>
            <a:r>
              <a:rPr lang="en-US" dirty="0">
                <a:effectLst/>
              </a:rPr>
              <a:t>)</a:t>
            </a:r>
            <a:endParaRPr lang="en-US" dirty="0"/>
          </a:p>
        </p:txBody>
      </p:sp>
    </p:spTree>
    <p:extLst>
      <p:ext uri="{BB962C8B-B14F-4D97-AF65-F5344CB8AC3E}">
        <p14:creationId xmlns:p14="http://schemas.microsoft.com/office/powerpoint/2010/main" val="9217875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354CE-BB8A-1257-6597-A8D10A51A281}"/>
              </a:ext>
            </a:extLst>
          </p:cNvPr>
          <p:cNvSpPr>
            <a:spLocks noGrp="1"/>
          </p:cNvSpPr>
          <p:nvPr>
            <p:ph type="title"/>
          </p:nvPr>
        </p:nvSpPr>
        <p:spPr>
          <a:xfrm>
            <a:off x="481013" y="3752849"/>
            <a:ext cx="3290887" cy="2452687"/>
          </a:xfrm>
        </p:spPr>
        <p:txBody>
          <a:bodyPr anchor="ctr">
            <a:normAutofit/>
          </a:bodyPr>
          <a:lstStyle/>
          <a:p>
            <a:r>
              <a:rPr lang="en-US" sz="3600" b="1" dirty="0">
                <a:ea typeface="Calibri Light"/>
                <a:cs typeface="Calibri Light"/>
              </a:rPr>
              <a:t>Research Computing and Data Services</a:t>
            </a:r>
            <a:endParaRPr lang="en-US" sz="3600" b="1" dirty="0"/>
          </a:p>
        </p:txBody>
      </p:sp>
      <p:sp>
        <p:nvSpPr>
          <p:cNvPr id="3" name="Content Placeholder 2">
            <a:extLst>
              <a:ext uri="{FF2B5EF4-FFF2-40B4-BE49-F238E27FC236}">
                <a16:creationId xmlns:a16="http://schemas.microsoft.com/office/drawing/2014/main" id="{AF448222-F22C-310D-86A3-0AE2AC73D760}"/>
              </a:ext>
            </a:extLst>
          </p:cNvPr>
          <p:cNvSpPr>
            <a:spLocks noGrp="1"/>
          </p:cNvSpPr>
          <p:nvPr>
            <p:ph idx="1"/>
          </p:nvPr>
        </p:nvSpPr>
        <p:spPr>
          <a:xfrm>
            <a:off x="3900488" y="3752850"/>
            <a:ext cx="8086725" cy="2452687"/>
          </a:xfrm>
        </p:spPr>
        <p:txBody>
          <a:bodyPr vert="horz" lIns="91440" tIns="45720" rIns="91440" bIns="45720" rtlCol="0" anchor="ctr">
            <a:normAutofit/>
          </a:bodyPr>
          <a:lstStyle/>
          <a:p>
            <a:pPr marL="0" indent="0">
              <a:buNone/>
            </a:pPr>
            <a:r>
              <a:rPr lang="en-US" i="1" dirty="0">
                <a:ea typeface="Calibri"/>
                <a:cs typeface="Calibri"/>
              </a:rPr>
              <a:t>We're here to help after the workshop!</a:t>
            </a:r>
          </a:p>
          <a:p>
            <a:pPr marL="0" indent="0">
              <a:buNone/>
            </a:pPr>
            <a:r>
              <a:rPr lang="en-US" sz="2400" b="1" dirty="0">
                <a:highlight>
                  <a:srgbClr val="FFFFFF"/>
                </a:highlight>
                <a:ea typeface="Calibri"/>
                <a:cs typeface="Calibri"/>
                <a:hlinkClick r:id="rId2">
                  <a:extLst>
                    <a:ext uri="{A12FA001-AC4F-418D-AE19-62706E023703}">
                      <ahyp:hlinkClr xmlns:ahyp="http://schemas.microsoft.com/office/drawing/2018/hyperlinkcolor" val="tx"/>
                    </a:ext>
                  </a:extLst>
                </a:hlinkClick>
              </a:rPr>
              <a:t>quest-help@northwestern.edu</a:t>
            </a:r>
            <a:endParaRPr lang="en-US" sz="2400" b="1" dirty="0">
              <a:highlight>
                <a:srgbClr val="FFFFFF"/>
              </a:highlight>
              <a:ea typeface="Calibri"/>
              <a:cs typeface="Calibri"/>
            </a:endParaRPr>
          </a:p>
          <a:p>
            <a:pPr marL="0" indent="0">
              <a:buNone/>
            </a:pPr>
            <a:r>
              <a:rPr lang="en-US" sz="2400" b="1" dirty="0" err="1">
                <a:highlight>
                  <a:srgbClr val="FFFFFF"/>
                </a:highlight>
                <a:ea typeface="Calibri"/>
                <a:cs typeface="Calibri"/>
              </a:rPr>
              <a:t>bit.ly</a:t>
            </a:r>
            <a:r>
              <a:rPr lang="en-US" sz="2400" b="1" dirty="0">
                <a:highlight>
                  <a:srgbClr val="FFFFFF"/>
                </a:highlight>
                <a:ea typeface="Calibri"/>
                <a:cs typeface="Calibri"/>
              </a:rPr>
              <a:t>/</a:t>
            </a:r>
            <a:r>
              <a:rPr lang="en-US" sz="2400" b="1" dirty="0" err="1">
                <a:highlight>
                  <a:srgbClr val="FFFFFF"/>
                </a:highlight>
                <a:ea typeface="Calibri"/>
                <a:cs typeface="Calibri"/>
              </a:rPr>
              <a:t>rcdsconsult</a:t>
            </a:r>
            <a:endParaRPr lang="en-US" sz="2400" b="1" dirty="0">
              <a:highlight>
                <a:srgbClr val="FFFFFF"/>
              </a:highlight>
              <a:ea typeface="Calibri"/>
              <a:cs typeface="Calibri"/>
            </a:endParaRPr>
          </a:p>
          <a:p>
            <a:pPr marL="0" indent="0">
              <a:buNone/>
            </a:pPr>
            <a:r>
              <a:rPr lang="en-US" sz="2400" b="1" dirty="0">
                <a:highlight>
                  <a:srgbClr val="FFFFFF"/>
                </a:highlight>
                <a:ea typeface="Calibri"/>
                <a:cs typeface="Calibri"/>
              </a:rPr>
              <a:t>https://</a:t>
            </a:r>
            <a:r>
              <a:rPr lang="en-US" sz="2400" b="1" dirty="0" err="1">
                <a:highlight>
                  <a:srgbClr val="FFFFFF"/>
                </a:highlight>
                <a:ea typeface="Calibri"/>
                <a:cs typeface="Calibri"/>
              </a:rPr>
              <a:t>sites.northwestern.edu</a:t>
            </a:r>
            <a:r>
              <a:rPr lang="en-US" sz="2400" b="1" dirty="0">
                <a:highlight>
                  <a:srgbClr val="FFFFFF"/>
                </a:highlight>
                <a:ea typeface="Calibri"/>
                <a:cs typeface="Calibri"/>
              </a:rPr>
              <a:t>/</a:t>
            </a:r>
            <a:r>
              <a:rPr lang="en-US" sz="2400" b="1" dirty="0" err="1">
                <a:highlight>
                  <a:srgbClr val="FFFFFF"/>
                </a:highlight>
                <a:ea typeface="Calibri"/>
                <a:cs typeface="Calibri"/>
              </a:rPr>
              <a:t>researchcomputing</a:t>
            </a:r>
            <a:r>
              <a:rPr lang="en-US" sz="2400" b="1" dirty="0">
                <a:highlight>
                  <a:srgbClr val="FFFFFF"/>
                </a:highlight>
                <a:ea typeface="Calibri"/>
                <a:cs typeface="Calibri"/>
              </a:rPr>
              <a:t>/</a:t>
            </a:r>
          </a:p>
        </p:txBody>
      </p:sp>
      <p:pic>
        <p:nvPicPr>
          <p:cNvPr id="5" name="Picture 4" descr="A screenshot of a cell phone&#10;&#10;Description automatically generated">
            <a:extLst>
              <a:ext uri="{FF2B5EF4-FFF2-40B4-BE49-F238E27FC236}">
                <a16:creationId xmlns:a16="http://schemas.microsoft.com/office/drawing/2014/main" id="{E927B5A7-4F59-4BC8-3A15-6C7DACBD813A}"/>
              </a:ext>
            </a:extLst>
          </p:cNvPr>
          <p:cNvPicPr>
            <a:picLocks noChangeAspect="1"/>
          </p:cNvPicPr>
          <p:nvPr/>
        </p:nvPicPr>
        <p:blipFill rotWithShape="1">
          <a:blip r:embed="rId3"/>
          <a:srcRect b="14868"/>
          <a:stretch/>
        </p:blipFill>
        <p:spPr>
          <a:xfrm>
            <a:off x="20" y="10"/>
            <a:ext cx="12191980" cy="3710603"/>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p:spPr>
      </p:pic>
    </p:spTree>
    <p:extLst>
      <p:ext uri="{BB962C8B-B14F-4D97-AF65-F5344CB8AC3E}">
        <p14:creationId xmlns:p14="http://schemas.microsoft.com/office/powerpoint/2010/main" val="31808977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FBCD4A-D12C-7CE7-4700-A0D6D1404638}"/>
              </a:ext>
            </a:extLst>
          </p:cNvPr>
          <p:cNvSpPr>
            <a:spLocks noGrp="1"/>
          </p:cNvSpPr>
          <p:nvPr>
            <p:ph type="title"/>
          </p:nvPr>
        </p:nvSpPr>
        <p:spPr/>
        <p:txBody>
          <a:bodyPr/>
          <a:lstStyle/>
          <a:p>
            <a:r>
              <a:rPr lang="en-US" dirty="0"/>
              <a:t>Virtual environments for R and beyond</a:t>
            </a:r>
          </a:p>
        </p:txBody>
      </p:sp>
      <p:sp>
        <p:nvSpPr>
          <p:cNvPr id="3" name="Content Placeholder 2">
            <a:extLst>
              <a:ext uri="{FF2B5EF4-FFF2-40B4-BE49-F238E27FC236}">
                <a16:creationId xmlns:a16="http://schemas.microsoft.com/office/drawing/2014/main" id="{E1B7E3A2-E782-73EF-F61E-A4057C4461F1}"/>
              </a:ext>
            </a:extLst>
          </p:cNvPr>
          <p:cNvSpPr>
            <a:spLocks noGrp="1"/>
          </p:cNvSpPr>
          <p:nvPr>
            <p:ph idx="1"/>
          </p:nvPr>
        </p:nvSpPr>
        <p:spPr/>
        <p:txBody>
          <a:bodyPr/>
          <a:lstStyle/>
          <a:p>
            <a:r>
              <a:rPr lang="en-US" dirty="0"/>
              <a:t>mamba allows you to build software environments with more functionality than just a separate folder</a:t>
            </a:r>
          </a:p>
          <a:p>
            <a:r>
              <a:rPr lang="en-US" dirty="0"/>
              <a:t>great for version control, and checking compatibility when you want to add something new</a:t>
            </a:r>
          </a:p>
          <a:p>
            <a:r>
              <a:rPr lang="en-US" dirty="0"/>
              <a:t>exportable so others on the same system can copy your environment</a:t>
            </a:r>
          </a:p>
          <a:p>
            <a:endParaRPr lang="en-US" dirty="0"/>
          </a:p>
          <a:p>
            <a:pPr marL="0" indent="0">
              <a:buNone/>
            </a:pPr>
            <a:r>
              <a:rPr lang="en-US" dirty="0"/>
              <a:t>In the terminal:</a:t>
            </a:r>
          </a:p>
          <a:p>
            <a:pPr marL="0" indent="0">
              <a:buNone/>
            </a:pPr>
            <a:r>
              <a:rPr lang="en-US" dirty="0">
                <a:solidFill>
                  <a:srgbClr val="0070C0"/>
                </a:solidFill>
                <a:latin typeface="Andale Mono" panose="020B0509000000000004" pitchFamily="49" charset="0"/>
              </a:rPr>
              <a:t>module load mamba/24.3.0</a:t>
            </a:r>
          </a:p>
        </p:txBody>
      </p:sp>
    </p:spTree>
    <p:extLst>
      <p:ext uri="{BB962C8B-B14F-4D97-AF65-F5344CB8AC3E}">
        <p14:creationId xmlns:p14="http://schemas.microsoft.com/office/powerpoint/2010/main" val="36892013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2CBAFCB-607E-3329-A576-767E55265CA8}"/>
              </a:ext>
            </a:extLst>
          </p:cNvPr>
          <p:cNvSpPr>
            <a:spLocks noGrp="1"/>
          </p:cNvSpPr>
          <p:nvPr>
            <p:ph idx="1"/>
          </p:nvPr>
        </p:nvSpPr>
        <p:spPr>
          <a:xfrm>
            <a:off x="357187" y="626133"/>
            <a:ext cx="11477625" cy="530006"/>
          </a:xfrm>
        </p:spPr>
        <p:txBody>
          <a:bodyPr>
            <a:normAutofit/>
          </a:bodyPr>
          <a:lstStyle/>
          <a:p>
            <a:pPr marL="0" indent="0">
              <a:buNone/>
            </a:pPr>
            <a:r>
              <a:rPr lang="en-US" sz="2200" dirty="0">
                <a:solidFill>
                  <a:srgbClr val="0070C0"/>
                </a:solidFill>
              </a:rPr>
              <a:t>mamba create --name </a:t>
            </a:r>
            <a:r>
              <a:rPr lang="en-US" sz="2200" dirty="0" err="1">
                <a:solidFill>
                  <a:srgbClr val="0070C0"/>
                </a:solidFill>
              </a:rPr>
              <a:t>scexp</a:t>
            </a:r>
            <a:r>
              <a:rPr lang="en-US" sz="2200" dirty="0">
                <a:solidFill>
                  <a:srgbClr val="0070C0"/>
                </a:solidFill>
              </a:rPr>
              <a:t> -c </a:t>
            </a:r>
            <a:r>
              <a:rPr lang="en-US" sz="2200" dirty="0" err="1">
                <a:solidFill>
                  <a:srgbClr val="0070C0"/>
                </a:solidFill>
              </a:rPr>
              <a:t>conda</a:t>
            </a:r>
            <a:r>
              <a:rPr lang="en-US" sz="2200" dirty="0">
                <a:solidFill>
                  <a:srgbClr val="0070C0"/>
                </a:solidFill>
              </a:rPr>
              <a:t>-forge -c </a:t>
            </a:r>
            <a:r>
              <a:rPr lang="en-US" sz="2200" dirty="0" err="1">
                <a:solidFill>
                  <a:srgbClr val="0070C0"/>
                </a:solidFill>
              </a:rPr>
              <a:t>bioconda</a:t>
            </a:r>
            <a:r>
              <a:rPr lang="en-US" sz="2200" dirty="0">
                <a:solidFill>
                  <a:srgbClr val="0070C0"/>
                </a:solidFill>
              </a:rPr>
              <a:t> </a:t>
            </a:r>
            <a:r>
              <a:rPr lang="en-US" sz="2200" dirty="0" err="1">
                <a:solidFill>
                  <a:srgbClr val="0070C0"/>
                </a:solidFill>
              </a:rPr>
              <a:t>bioconductor-singlecellexperiment</a:t>
            </a:r>
            <a:endParaRPr lang="en-US" sz="2200" dirty="0">
              <a:solidFill>
                <a:srgbClr val="0070C0"/>
              </a:solidFill>
            </a:endParaRPr>
          </a:p>
        </p:txBody>
      </p:sp>
      <p:pic>
        <p:nvPicPr>
          <p:cNvPr id="5" name="Picture 4" descr="A screenshot of a computer&#10;&#10;Description automatically generated">
            <a:extLst>
              <a:ext uri="{FF2B5EF4-FFF2-40B4-BE49-F238E27FC236}">
                <a16:creationId xmlns:a16="http://schemas.microsoft.com/office/drawing/2014/main" id="{C0C9C793-FE18-0A60-B525-5A0BCDB7CB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7187" y="1274916"/>
            <a:ext cx="7772400" cy="4956951"/>
          </a:xfrm>
          <a:prstGeom prst="rect">
            <a:avLst/>
          </a:prstGeom>
        </p:spPr>
      </p:pic>
      <p:sp>
        <p:nvSpPr>
          <p:cNvPr id="6" name="TextBox 5">
            <a:extLst>
              <a:ext uri="{FF2B5EF4-FFF2-40B4-BE49-F238E27FC236}">
                <a16:creationId xmlns:a16="http://schemas.microsoft.com/office/drawing/2014/main" id="{2D2EAF14-D2F6-A214-5D82-8A335C60C0C6}"/>
              </a:ext>
            </a:extLst>
          </p:cNvPr>
          <p:cNvSpPr txBox="1"/>
          <p:nvPr/>
        </p:nvSpPr>
        <p:spPr>
          <a:xfrm>
            <a:off x="8713078" y="3061768"/>
            <a:ext cx="2490950" cy="3170099"/>
          </a:xfrm>
          <a:prstGeom prst="rect">
            <a:avLst/>
          </a:prstGeom>
          <a:noFill/>
        </p:spPr>
        <p:txBody>
          <a:bodyPr wrap="square" rtlCol="0">
            <a:spAutoFit/>
          </a:bodyPr>
          <a:lstStyle/>
          <a:p>
            <a:r>
              <a:rPr lang="en-US" sz="2000" dirty="0"/>
              <a:t>If you scroll down, you’ll see this list also includes r-base (which is R) as well as other R packages. </a:t>
            </a:r>
          </a:p>
          <a:p>
            <a:endParaRPr lang="en-US" sz="2000" dirty="0"/>
          </a:p>
          <a:p>
            <a:r>
              <a:rPr lang="en-US" sz="2000" dirty="0"/>
              <a:t>Hit Y and then enter. </a:t>
            </a:r>
          </a:p>
          <a:p>
            <a:endParaRPr lang="en-US" sz="2000" dirty="0"/>
          </a:p>
          <a:p>
            <a:r>
              <a:rPr lang="en-US" sz="2000" dirty="0"/>
              <a:t>This will also take a while, be patient.</a:t>
            </a:r>
          </a:p>
        </p:txBody>
      </p:sp>
    </p:spTree>
    <p:extLst>
      <p:ext uri="{BB962C8B-B14F-4D97-AF65-F5344CB8AC3E}">
        <p14:creationId xmlns:p14="http://schemas.microsoft.com/office/powerpoint/2010/main" val="28963921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70EF1-A953-20E0-1820-7C6C4A106C0D}"/>
              </a:ext>
            </a:extLst>
          </p:cNvPr>
          <p:cNvSpPr>
            <a:spLocks noGrp="1"/>
          </p:cNvSpPr>
          <p:nvPr>
            <p:ph type="title"/>
          </p:nvPr>
        </p:nvSpPr>
        <p:spPr>
          <a:xfrm>
            <a:off x="185738" y="365125"/>
            <a:ext cx="4814887" cy="1325563"/>
          </a:xfrm>
        </p:spPr>
        <p:txBody>
          <a:bodyPr>
            <a:noAutofit/>
          </a:bodyPr>
          <a:lstStyle/>
          <a:p>
            <a:r>
              <a:rPr lang="en-US" sz="3600" dirty="0"/>
              <a:t>Using a virtual environment with QOD</a:t>
            </a:r>
          </a:p>
        </p:txBody>
      </p:sp>
      <p:pic>
        <p:nvPicPr>
          <p:cNvPr id="4" name="Content Placeholder 4" descr="A screenshot of a computer&#10;&#10;Description automatically generated">
            <a:extLst>
              <a:ext uri="{FF2B5EF4-FFF2-40B4-BE49-F238E27FC236}">
                <a16:creationId xmlns:a16="http://schemas.microsoft.com/office/drawing/2014/main" id="{C2C833DC-58E9-F2E8-BCE7-8550BA2A0F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06111" y="158339"/>
            <a:ext cx="6800151" cy="6541322"/>
          </a:xfrm>
          <a:prstGeom prst="rect">
            <a:avLst/>
          </a:prstGeom>
        </p:spPr>
      </p:pic>
      <p:sp>
        <p:nvSpPr>
          <p:cNvPr id="5" name="Up Arrow 4">
            <a:extLst>
              <a:ext uri="{FF2B5EF4-FFF2-40B4-BE49-F238E27FC236}">
                <a16:creationId xmlns:a16="http://schemas.microsoft.com/office/drawing/2014/main" id="{C9E94908-62E8-B5D8-B39C-24B5919EF232}"/>
              </a:ext>
            </a:extLst>
          </p:cNvPr>
          <p:cNvSpPr/>
          <p:nvPr/>
        </p:nvSpPr>
        <p:spPr>
          <a:xfrm rot="5400000">
            <a:off x="3805086" y="776304"/>
            <a:ext cx="1446211" cy="5482865"/>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ontent Placeholder 2">
            <a:extLst>
              <a:ext uri="{FF2B5EF4-FFF2-40B4-BE49-F238E27FC236}">
                <a16:creationId xmlns:a16="http://schemas.microsoft.com/office/drawing/2014/main" id="{05D0D5D3-6836-973E-F1AE-EA64B71E5DB5}"/>
              </a:ext>
            </a:extLst>
          </p:cNvPr>
          <p:cNvSpPr>
            <a:spLocks noGrp="1"/>
          </p:cNvSpPr>
          <p:nvPr>
            <p:ph idx="1"/>
          </p:nvPr>
        </p:nvSpPr>
        <p:spPr>
          <a:xfrm>
            <a:off x="838200" y="1825625"/>
            <a:ext cx="4162425" cy="4667250"/>
          </a:xfrm>
        </p:spPr>
        <p:txBody>
          <a:bodyPr>
            <a:normAutofit fontScale="92500" lnSpcReduction="10000"/>
          </a:bodyPr>
          <a:lstStyle/>
          <a:p>
            <a:r>
              <a:rPr lang="en-US" dirty="0"/>
              <a:t>Select to use a virtual environment with RStudio Server</a:t>
            </a:r>
          </a:p>
          <a:p>
            <a:endParaRPr lang="en-US" dirty="0"/>
          </a:p>
          <a:p>
            <a:endParaRPr lang="en-US" dirty="0"/>
          </a:p>
          <a:p>
            <a:endParaRPr lang="en-US" dirty="0"/>
          </a:p>
          <a:p>
            <a:r>
              <a:rPr lang="en-US" dirty="0"/>
              <a:t>This will remove the modules, as everything should be in the environment.</a:t>
            </a:r>
          </a:p>
          <a:p>
            <a:r>
              <a:rPr lang="en-US" dirty="0"/>
              <a:t>Change the job name so you can keep track!</a:t>
            </a:r>
          </a:p>
        </p:txBody>
      </p:sp>
    </p:spTree>
    <p:extLst>
      <p:ext uri="{BB962C8B-B14F-4D97-AF65-F5344CB8AC3E}">
        <p14:creationId xmlns:p14="http://schemas.microsoft.com/office/powerpoint/2010/main" val="24115243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211DA5-D763-C08B-3399-F7B02BBC732F}"/>
            </a:ext>
          </a:extLst>
        </p:cNvPr>
        <p:cNvGrpSpPr/>
        <p:nvPr/>
      </p:nvGrpSpPr>
      <p:grpSpPr>
        <a:xfrm>
          <a:off x="0" y="0"/>
          <a:ext cx="0" cy="0"/>
          <a:chOff x="0" y="0"/>
          <a:chExt cx="0" cy="0"/>
        </a:xfrm>
      </p:grpSpPr>
      <p:pic>
        <p:nvPicPr>
          <p:cNvPr id="7" name="Picture 6" descr="A screenshot of a computer&#10;&#10;Description automatically generated">
            <a:extLst>
              <a:ext uri="{FF2B5EF4-FFF2-40B4-BE49-F238E27FC236}">
                <a16:creationId xmlns:a16="http://schemas.microsoft.com/office/drawing/2014/main" id="{6AD46646-557C-9521-1D26-8350546856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28191" y="0"/>
            <a:ext cx="7634514" cy="6858000"/>
          </a:xfrm>
          <a:prstGeom prst="rect">
            <a:avLst/>
          </a:prstGeom>
        </p:spPr>
      </p:pic>
      <p:sp>
        <p:nvSpPr>
          <p:cNvPr id="2" name="Title 1">
            <a:extLst>
              <a:ext uri="{FF2B5EF4-FFF2-40B4-BE49-F238E27FC236}">
                <a16:creationId xmlns:a16="http://schemas.microsoft.com/office/drawing/2014/main" id="{DB93E4E5-94FA-D01F-EDC3-32645982E580}"/>
              </a:ext>
            </a:extLst>
          </p:cNvPr>
          <p:cNvSpPr>
            <a:spLocks noGrp="1"/>
          </p:cNvSpPr>
          <p:nvPr>
            <p:ph type="title"/>
          </p:nvPr>
        </p:nvSpPr>
        <p:spPr>
          <a:xfrm>
            <a:off x="185738" y="365125"/>
            <a:ext cx="4814887" cy="1325563"/>
          </a:xfrm>
        </p:spPr>
        <p:txBody>
          <a:bodyPr>
            <a:noAutofit/>
          </a:bodyPr>
          <a:lstStyle/>
          <a:p>
            <a:r>
              <a:rPr lang="en-US" sz="3600" dirty="0"/>
              <a:t>Using a virtual environment with QOD</a:t>
            </a:r>
          </a:p>
        </p:txBody>
      </p:sp>
      <p:sp>
        <p:nvSpPr>
          <p:cNvPr id="5" name="Up Arrow 4">
            <a:extLst>
              <a:ext uri="{FF2B5EF4-FFF2-40B4-BE49-F238E27FC236}">
                <a16:creationId xmlns:a16="http://schemas.microsoft.com/office/drawing/2014/main" id="{7B1621A1-D426-F7AC-C552-FDE0C8C28FBE}"/>
              </a:ext>
            </a:extLst>
          </p:cNvPr>
          <p:cNvSpPr/>
          <p:nvPr/>
        </p:nvSpPr>
        <p:spPr>
          <a:xfrm rot="5400000">
            <a:off x="3552837" y="319706"/>
            <a:ext cx="1446211" cy="5482865"/>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ontent Placeholder 2">
            <a:extLst>
              <a:ext uri="{FF2B5EF4-FFF2-40B4-BE49-F238E27FC236}">
                <a16:creationId xmlns:a16="http://schemas.microsoft.com/office/drawing/2014/main" id="{9CCE2DE6-9A62-7143-EB04-4590F3E9BC8D}"/>
              </a:ext>
            </a:extLst>
          </p:cNvPr>
          <p:cNvSpPr>
            <a:spLocks noGrp="1"/>
          </p:cNvSpPr>
          <p:nvPr>
            <p:ph idx="1"/>
          </p:nvPr>
        </p:nvSpPr>
        <p:spPr>
          <a:xfrm>
            <a:off x="185738" y="1825625"/>
            <a:ext cx="4162425" cy="4667250"/>
          </a:xfrm>
        </p:spPr>
        <p:txBody>
          <a:bodyPr>
            <a:normAutofit/>
          </a:bodyPr>
          <a:lstStyle/>
          <a:p>
            <a:r>
              <a:rPr lang="en-US" dirty="0"/>
              <a:t>Select to use a virtual environment </a:t>
            </a:r>
          </a:p>
          <a:p>
            <a:endParaRPr lang="en-US" dirty="0"/>
          </a:p>
          <a:p>
            <a:endParaRPr lang="en-US" dirty="0"/>
          </a:p>
          <a:p>
            <a:r>
              <a:rPr lang="en-US" dirty="0"/>
              <a:t>You will only see environments you created, even though they are in a shared folder.</a:t>
            </a:r>
          </a:p>
        </p:txBody>
      </p:sp>
    </p:spTree>
    <p:extLst>
      <p:ext uri="{BB962C8B-B14F-4D97-AF65-F5344CB8AC3E}">
        <p14:creationId xmlns:p14="http://schemas.microsoft.com/office/powerpoint/2010/main" val="8908265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screenshot of a computer&#10;&#10;Description automatically generated">
            <a:extLst>
              <a:ext uri="{FF2B5EF4-FFF2-40B4-BE49-F238E27FC236}">
                <a16:creationId xmlns:a16="http://schemas.microsoft.com/office/drawing/2014/main" id="{E1379788-3A7F-9F28-ED13-E8BE932387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169" y="104556"/>
            <a:ext cx="11935661" cy="5110382"/>
          </a:xfrm>
          <a:prstGeom prst="rect">
            <a:avLst/>
          </a:prstGeom>
        </p:spPr>
      </p:pic>
      <p:sp>
        <p:nvSpPr>
          <p:cNvPr id="10" name="Donut 9">
            <a:extLst>
              <a:ext uri="{FF2B5EF4-FFF2-40B4-BE49-F238E27FC236}">
                <a16:creationId xmlns:a16="http://schemas.microsoft.com/office/drawing/2014/main" id="{858853F8-9E50-E05F-02FA-8C5EEC90E6F3}"/>
              </a:ext>
            </a:extLst>
          </p:cNvPr>
          <p:cNvSpPr/>
          <p:nvPr/>
        </p:nvSpPr>
        <p:spPr>
          <a:xfrm>
            <a:off x="11412757" y="3334407"/>
            <a:ext cx="1042987" cy="1071563"/>
          </a:xfrm>
          <a:prstGeom prst="donu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4058625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9975D6-F683-E7DC-09B4-53BB40483D46}"/>
            </a:ext>
          </a:extLst>
        </p:cNvPr>
        <p:cNvGrpSpPr/>
        <p:nvPr/>
      </p:nvGrpSpPr>
      <p:grpSpPr>
        <a:xfrm>
          <a:off x="0" y="0"/>
          <a:ext cx="0" cy="0"/>
          <a:chOff x="0" y="0"/>
          <a:chExt cx="0" cy="0"/>
        </a:xfrm>
      </p:grpSpPr>
      <p:pic>
        <p:nvPicPr>
          <p:cNvPr id="7" name="Picture 6" descr="A screenshot of a computer&#10;&#10;Description automatically generated">
            <a:extLst>
              <a:ext uri="{FF2B5EF4-FFF2-40B4-BE49-F238E27FC236}">
                <a16:creationId xmlns:a16="http://schemas.microsoft.com/office/drawing/2014/main" id="{91FBA006-5AC7-0BE8-D5DA-74F2BA1C5F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169" y="104556"/>
            <a:ext cx="11935661" cy="5110382"/>
          </a:xfrm>
          <a:prstGeom prst="rect">
            <a:avLst/>
          </a:prstGeom>
        </p:spPr>
      </p:pic>
      <p:sp>
        <p:nvSpPr>
          <p:cNvPr id="10" name="Donut 9">
            <a:extLst>
              <a:ext uri="{FF2B5EF4-FFF2-40B4-BE49-F238E27FC236}">
                <a16:creationId xmlns:a16="http://schemas.microsoft.com/office/drawing/2014/main" id="{663C1A1C-45D6-E88D-5F96-96C2E6DC63DD}"/>
              </a:ext>
            </a:extLst>
          </p:cNvPr>
          <p:cNvSpPr/>
          <p:nvPr/>
        </p:nvSpPr>
        <p:spPr>
          <a:xfrm>
            <a:off x="11412757" y="3334407"/>
            <a:ext cx="1042987" cy="1071563"/>
          </a:xfrm>
          <a:prstGeom prst="donu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3" name="Picture 2" descr="A screenshot of a computer&#10;&#10;Description automatically generated">
            <a:extLst>
              <a:ext uri="{FF2B5EF4-FFF2-40B4-BE49-F238E27FC236}">
                <a16:creationId xmlns:a16="http://schemas.microsoft.com/office/drawing/2014/main" id="{3EE306DE-1761-7B2C-8C48-35BD35ED34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89082" y="1368195"/>
            <a:ext cx="7772400" cy="4121610"/>
          </a:xfrm>
          <a:prstGeom prst="rect">
            <a:avLst/>
          </a:prstGeom>
          <a:ln w="57150">
            <a:solidFill>
              <a:schemeClr val="accent1"/>
            </a:solidFill>
          </a:ln>
        </p:spPr>
      </p:pic>
      <p:sp>
        <p:nvSpPr>
          <p:cNvPr id="4" name="Up Arrow 3">
            <a:extLst>
              <a:ext uri="{FF2B5EF4-FFF2-40B4-BE49-F238E27FC236}">
                <a16:creationId xmlns:a16="http://schemas.microsoft.com/office/drawing/2014/main" id="{B142FD28-1C27-7C4D-08AE-32F8FF4CEB37}"/>
              </a:ext>
            </a:extLst>
          </p:cNvPr>
          <p:cNvSpPr/>
          <p:nvPr/>
        </p:nvSpPr>
        <p:spPr>
          <a:xfrm rot="16200000">
            <a:off x="10450225" y="2981804"/>
            <a:ext cx="273789" cy="1502980"/>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850200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omputer&#10;&#10;Description automatically generated">
            <a:extLst>
              <a:ext uri="{FF2B5EF4-FFF2-40B4-BE49-F238E27FC236}">
                <a16:creationId xmlns:a16="http://schemas.microsoft.com/office/drawing/2014/main" id="{95BCA05A-DF9E-FD2A-14AA-670212FDC8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6963" y="132536"/>
            <a:ext cx="10698074" cy="6592927"/>
          </a:xfrm>
          <a:prstGeom prst="rect">
            <a:avLst/>
          </a:prstGeom>
        </p:spPr>
      </p:pic>
      <p:sp>
        <p:nvSpPr>
          <p:cNvPr id="5" name="Frame 4">
            <a:extLst>
              <a:ext uri="{FF2B5EF4-FFF2-40B4-BE49-F238E27FC236}">
                <a16:creationId xmlns:a16="http://schemas.microsoft.com/office/drawing/2014/main" id="{C9ECB001-1E5E-190C-5EAF-2F934E63C98F}"/>
              </a:ext>
            </a:extLst>
          </p:cNvPr>
          <p:cNvSpPr/>
          <p:nvPr/>
        </p:nvSpPr>
        <p:spPr>
          <a:xfrm>
            <a:off x="6453351" y="4298731"/>
            <a:ext cx="1502980" cy="672662"/>
          </a:xfrm>
          <a:prstGeom prst="frame">
            <a:avLst>
              <a:gd name="adj1" fmla="val 2343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Up Arrow 5">
            <a:extLst>
              <a:ext uri="{FF2B5EF4-FFF2-40B4-BE49-F238E27FC236}">
                <a16:creationId xmlns:a16="http://schemas.microsoft.com/office/drawing/2014/main" id="{3A6854E8-23C3-D22A-9B2F-9A2DA8E79C5B}"/>
              </a:ext>
            </a:extLst>
          </p:cNvPr>
          <p:cNvSpPr/>
          <p:nvPr/>
        </p:nvSpPr>
        <p:spPr>
          <a:xfrm rot="5400000">
            <a:off x="5391445" y="3883572"/>
            <a:ext cx="273789" cy="1502980"/>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1BD768D-B7E8-B5D3-42F5-412187616AE0}"/>
              </a:ext>
            </a:extLst>
          </p:cNvPr>
          <p:cNvSpPr txBox="1"/>
          <p:nvPr/>
        </p:nvSpPr>
        <p:spPr>
          <a:xfrm>
            <a:off x="966952" y="2743200"/>
            <a:ext cx="3636579" cy="3139321"/>
          </a:xfrm>
          <a:prstGeom prst="rect">
            <a:avLst/>
          </a:prstGeom>
          <a:noFill/>
          <a:ln w="38100">
            <a:solidFill>
              <a:schemeClr val="accent1"/>
            </a:solidFill>
          </a:ln>
        </p:spPr>
        <p:txBody>
          <a:bodyPr wrap="square" rtlCol="0">
            <a:spAutoFit/>
          </a:bodyPr>
          <a:lstStyle/>
          <a:p>
            <a:r>
              <a:rPr lang="en-US" dirty="0"/>
              <a:t>You should be able to open and execute the example code in this file now with your virtual environment. If you’d like to learn more about this example, it was taken from a </a:t>
            </a:r>
            <a:r>
              <a:rPr lang="en-US" dirty="0" err="1"/>
              <a:t>SingleCellExperiment</a:t>
            </a:r>
            <a:r>
              <a:rPr lang="en-US" dirty="0"/>
              <a:t> vignette: </a:t>
            </a:r>
            <a:r>
              <a:rPr lang="en-US" dirty="0">
                <a:hlinkClick r:id="rId3"/>
              </a:rPr>
              <a:t>https://www.bioconductor.org/packages/release/bioc/vignettes/SingleCellExperiment/inst/doc/intro.html</a:t>
            </a:r>
            <a:r>
              <a:rPr lang="en-US" dirty="0"/>
              <a:t> </a:t>
            </a:r>
          </a:p>
        </p:txBody>
      </p:sp>
    </p:spTree>
    <p:extLst>
      <p:ext uri="{BB962C8B-B14F-4D97-AF65-F5344CB8AC3E}">
        <p14:creationId xmlns:p14="http://schemas.microsoft.com/office/powerpoint/2010/main" val="16744848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615AA7-3E55-2E2B-57EC-752090F3CE6A}"/>
              </a:ext>
            </a:extLst>
          </p:cNvPr>
          <p:cNvSpPr>
            <a:spLocks noGrp="1"/>
          </p:cNvSpPr>
          <p:nvPr>
            <p:ph type="title"/>
          </p:nvPr>
        </p:nvSpPr>
        <p:spPr/>
        <p:txBody>
          <a:bodyPr/>
          <a:lstStyle/>
          <a:p>
            <a:r>
              <a:rPr lang="en-US" dirty="0"/>
              <a:t>To use this environment with </a:t>
            </a:r>
            <a:r>
              <a:rPr lang="en-US" dirty="0" err="1"/>
              <a:t>Jupyter</a:t>
            </a:r>
            <a:r>
              <a:rPr lang="en-US" dirty="0"/>
              <a:t> we would need to add one more thing...</a:t>
            </a:r>
          </a:p>
        </p:txBody>
      </p:sp>
      <p:sp>
        <p:nvSpPr>
          <p:cNvPr id="3" name="Content Placeholder 2">
            <a:extLst>
              <a:ext uri="{FF2B5EF4-FFF2-40B4-BE49-F238E27FC236}">
                <a16:creationId xmlns:a16="http://schemas.microsoft.com/office/drawing/2014/main" id="{DC9A76E3-6E6B-F3A0-CE7D-E62C9E04A331}"/>
              </a:ext>
            </a:extLst>
          </p:cNvPr>
          <p:cNvSpPr>
            <a:spLocks noGrp="1"/>
          </p:cNvSpPr>
          <p:nvPr>
            <p:ph idx="1"/>
          </p:nvPr>
        </p:nvSpPr>
        <p:spPr/>
        <p:txBody>
          <a:bodyPr vert="horz" lIns="91440" tIns="45720" rIns="91440" bIns="45720" rtlCol="0" anchor="t">
            <a:normAutofit/>
          </a:bodyPr>
          <a:lstStyle/>
          <a:p>
            <a:pPr marL="0" indent="0">
              <a:buNone/>
            </a:pPr>
            <a:endParaRPr lang="en-US" dirty="0"/>
          </a:p>
          <a:p>
            <a:pPr marL="0" indent="0">
              <a:buNone/>
            </a:pPr>
            <a:r>
              <a:rPr lang="en-US" dirty="0">
                <a:solidFill>
                  <a:srgbClr val="0070C0"/>
                </a:solidFill>
              </a:rPr>
              <a:t>source activate /home/&lt;</a:t>
            </a:r>
            <a:r>
              <a:rPr lang="en-US" dirty="0" err="1">
                <a:solidFill>
                  <a:srgbClr val="0070C0"/>
                </a:solidFill>
              </a:rPr>
              <a:t>netid</a:t>
            </a:r>
            <a:r>
              <a:rPr lang="en-US" dirty="0">
                <a:solidFill>
                  <a:srgbClr val="0070C0"/>
                </a:solidFill>
              </a:rPr>
              <a:t>&gt;/.</a:t>
            </a:r>
            <a:r>
              <a:rPr lang="en-US" dirty="0" err="1">
                <a:solidFill>
                  <a:srgbClr val="0070C0"/>
                </a:solidFill>
              </a:rPr>
              <a:t>conda</a:t>
            </a:r>
            <a:r>
              <a:rPr lang="en-US" dirty="0">
                <a:solidFill>
                  <a:srgbClr val="0070C0"/>
                </a:solidFill>
              </a:rPr>
              <a:t>/</a:t>
            </a:r>
            <a:r>
              <a:rPr lang="en-US" dirty="0" err="1">
                <a:solidFill>
                  <a:srgbClr val="0070C0"/>
                </a:solidFill>
              </a:rPr>
              <a:t>envs</a:t>
            </a:r>
            <a:r>
              <a:rPr lang="en-US" dirty="0">
                <a:solidFill>
                  <a:srgbClr val="0070C0"/>
                </a:solidFill>
              </a:rPr>
              <a:t>/</a:t>
            </a:r>
            <a:r>
              <a:rPr lang="en-US" dirty="0" err="1">
                <a:solidFill>
                  <a:srgbClr val="0070C0"/>
                </a:solidFill>
              </a:rPr>
              <a:t>scexp</a:t>
            </a:r>
            <a:endParaRPr lang="en-US" dirty="0">
              <a:solidFill>
                <a:srgbClr val="0070C0"/>
              </a:solidFill>
            </a:endParaRPr>
          </a:p>
          <a:p>
            <a:pPr marL="0" indent="0">
              <a:buNone/>
            </a:pPr>
            <a:r>
              <a:rPr lang="en-US" dirty="0">
                <a:solidFill>
                  <a:srgbClr val="0070C0"/>
                </a:solidFill>
              </a:rPr>
              <a:t>mamba install -c </a:t>
            </a:r>
            <a:r>
              <a:rPr lang="en-US" dirty="0" err="1">
                <a:solidFill>
                  <a:srgbClr val="0070C0"/>
                </a:solidFill>
              </a:rPr>
              <a:t>conda</a:t>
            </a:r>
            <a:r>
              <a:rPr lang="en-US" dirty="0">
                <a:solidFill>
                  <a:srgbClr val="0070C0"/>
                </a:solidFill>
              </a:rPr>
              <a:t>-forge </a:t>
            </a:r>
            <a:r>
              <a:rPr lang="en-US" dirty="0" err="1">
                <a:solidFill>
                  <a:srgbClr val="0070C0"/>
                </a:solidFill>
              </a:rPr>
              <a:t>jupyter</a:t>
            </a:r>
            <a:r>
              <a:rPr lang="en-US" dirty="0">
                <a:solidFill>
                  <a:srgbClr val="0070C0"/>
                </a:solidFill>
              </a:rPr>
              <a:t> r-</a:t>
            </a:r>
            <a:r>
              <a:rPr lang="en-US" dirty="0" err="1">
                <a:solidFill>
                  <a:srgbClr val="0070C0"/>
                </a:solidFill>
              </a:rPr>
              <a:t>irkernel</a:t>
            </a:r>
            <a:endParaRPr lang="en-US" dirty="0">
              <a:solidFill>
                <a:srgbClr val="0070C0"/>
              </a:solidFill>
            </a:endParaRPr>
          </a:p>
          <a:p>
            <a:pPr marL="0" indent="0">
              <a:buNone/>
            </a:pPr>
            <a:r>
              <a:rPr lang="en-US" dirty="0">
                <a:solidFill>
                  <a:srgbClr val="0070C0"/>
                </a:solidFill>
              </a:rPr>
              <a:t>R</a:t>
            </a:r>
            <a:r>
              <a:rPr lang="en-US" b="0" i="0" u="none" strike="noStrike" dirty="0">
                <a:solidFill>
                  <a:srgbClr val="0070C0"/>
                </a:solidFill>
                <a:effectLst/>
              </a:rPr>
              <a:t> -e “</a:t>
            </a:r>
            <a:r>
              <a:rPr lang="en-US" b="0" i="0" u="none" strike="noStrike" dirty="0" err="1">
                <a:solidFill>
                  <a:srgbClr val="0070C0"/>
                </a:solidFill>
                <a:effectLst/>
              </a:rPr>
              <a:t>IRkernel</a:t>
            </a:r>
            <a:r>
              <a:rPr lang="en-US" b="0" i="0" u="none" strike="noStrike" dirty="0">
                <a:solidFill>
                  <a:srgbClr val="0070C0"/>
                </a:solidFill>
                <a:effectLst/>
              </a:rPr>
              <a:t>::</a:t>
            </a:r>
            <a:r>
              <a:rPr lang="en-US" b="0" i="0" u="none" strike="noStrike" dirty="0" err="1">
                <a:solidFill>
                  <a:srgbClr val="0070C0"/>
                </a:solidFill>
                <a:effectLst/>
              </a:rPr>
              <a:t>installspec</a:t>
            </a:r>
            <a:r>
              <a:rPr lang="en-US" b="0" i="0" u="none" strike="noStrike" dirty="0">
                <a:solidFill>
                  <a:srgbClr val="0070C0"/>
                </a:solidFill>
                <a:effectLst/>
              </a:rPr>
              <a:t>(name=‘</a:t>
            </a:r>
            <a:r>
              <a:rPr lang="en-US" b="0" i="0" u="none" strike="noStrike" dirty="0" err="1">
                <a:solidFill>
                  <a:srgbClr val="0070C0"/>
                </a:solidFill>
                <a:effectLst/>
              </a:rPr>
              <a:t>scexp</a:t>
            </a:r>
            <a:r>
              <a:rPr lang="en-US" b="0" i="0" u="none" strike="noStrike" dirty="0">
                <a:solidFill>
                  <a:srgbClr val="0070C0"/>
                </a:solidFill>
                <a:effectLst/>
              </a:rPr>
              <a:t>’, </a:t>
            </a:r>
            <a:r>
              <a:rPr lang="en-US" b="0" i="0" u="none" strike="noStrike" dirty="0" err="1">
                <a:solidFill>
                  <a:srgbClr val="0070C0"/>
                </a:solidFill>
                <a:effectLst/>
              </a:rPr>
              <a:t>displayname</a:t>
            </a:r>
            <a:r>
              <a:rPr lang="en-US" b="0" i="0" u="none" strike="noStrike" dirty="0">
                <a:solidFill>
                  <a:srgbClr val="0070C0"/>
                </a:solidFill>
                <a:effectLst/>
              </a:rPr>
              <a:t>=‘</a:t>
            </a:r>
            <a:r>
              <a:rPr lang="en-US" b="0" i="0" u="none" strike="noStrike" dirty="0" err="1">
                <a:solidFill>
                  <a:srgbClr val="0070C0"/>
                </a:solidFill>
                <a:effectLst/>
              </a:rPr>
              <a:t>Rscexp</a:t>
            </a:r>
            <a:r>
              <a:rPr lang="en-US" b="0" i="0" u="none" strike="noStrike" dirty="0">
                <a:solidFill>
                  <a:srgbClr val="0070C0"/>
                </a:solidFill>
                <a:effectLst/>
              </a:rPr>
              <a:t>’)”</a:t>
            </a:r>
            <a:endParaRPr lang="en-US" dirty="0"/>
          </a:p>
          <a:p>
            <a:pPr marL="0" indent="0">
              <a:buNone/>
            </a:pPr>
            <a:endParaRPr lang="en-US" dirty="0">
              <a:solidFill>
                <a:srgbClr val="0070C0"/>
              </a:solidFill>
            </a:endParaRPr>
          </a:p>
        </p:txBody>
      </p:sp>
    </p:spTree>
    <p:extLst>
      <p:ext uri="{BB962C8B-B14F-4D97-AF65-F5344CB8AC3E}">
        <p14:creationId xmlns:p14="http://schemas.microsoft.com/office/powerpoint/2010/main" val="23232085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700905-B372-37D0-7482-3038D90972FC}"/>
              </a:ext>
            </a:extLst>
          </p:cNvPr>
          <p:cNvSpPr>
            <a:spLocks noGrp="1"/>
          </p:cNvSpPr>
          <p:nvPr>
            <p:ph type="title"/>
          </p:nvPr>
        </p:nvSpPr>
        <p:spPr/>
        <p:txBody>
          <a:bodyPr/>
          <a:lstStyle/>
          <a:p>
            <a:r>
              <a:rPr lang="en-US" dirty="0"/>
              <a:t>More resources</a:t>
            </a:r>
          </a:p>
        </p:txBody>
      </p:sp>
      <p:sp>
        <p:nvSpPr>
          <p:cNvPr id="3" name="Content Placeholder 2">
            <a:extLst>
              <a:ext uri="{FF2B5EF4-FFF2-40B4-BE49-F238E27FC236}">
                <a16:creationId xmlns:a16="http://schemas.microsoft.com/office/drawing/2014/main" id="{5B4B24AE-5446-B488-9A4B-2ED8BB975239}"/>
              </a:ext>
            </a:extLst>
          </p:cNvPr>
          <p:cNvSpPr>
            <a:spLocks noGrp="1"/>
          </p:cNvSpPr>
          <p:nvPr>
            <p:ph idx="1"/>
          </p:nvPr>
        </p:nvSpPr>
        <p:spPr/>
        <p:txBody>
          <a:bodyPr/>
          <a:lstStyle/>
          <a:p>
            <a:r>
              <a:rPr lang="en-US" dirty="0" err="1"/>
              <a:t>Youtube</a:t>
            </a:r>
            <a:r>
              <a:rPr lang="en-US" dirty="0"/>
              <a:t> video on installing R packages generally: </a:t>
            </a:r>
            <a:r>
              <a:rPr lang="en-US" dirty="0">
                <a:hlinkClick r:id="rId2"/>
              </a:rPr>
              <a:t>https://www.youtube.com/watch?v=GM6MCBkVNtQ</a:t>
            </a:r>
            <a:endParaRPr lang="en-US" dirty="0"/>
          </a:p>
          <a:p>
            <a:r>
              <a:rPr lang="en-US" dirty="0"/>
              <a:t>Bioconductor website: </a:t>
            </a:r>
            <a:r>
              <a:rPr lang="en-US" dirty="0">
                <a:hlinkClick r:id="rId3"/>
              </a:rPr>
              <a:t>https://www.bioconductor.org/</a:t>
            </a:r>
            <a:endParaRPr lang="en-US" dirty="0"/>
          </a:p>
          <a:p>
            <a:r>
              <a:rPr lang="en-US" dirty="0"/>
              <a:t>Quest Knowledge Base article on troubleshooting R installs: </a:t>
            </a:r>
            <a:r>
              <a:rPr lang="en-US" dirty="0">
                <a:hlinkClick r:id="rId4"/>
              </a:rPr>
              <a:t>https://services.northwestern.edu/TDClient/30/Portal/KB/ArticleDet?ID=1834</a:t>
            </a:r>
            <a:endParaRPr lang="en-US" dirty="0"/>
          </a:p>
          <a:p>
            <a:r>
              <a:rPr lang="en-US" dirty="0"/>
              <a:t>Quest Knowledge Base article on using R on Quest: </a:t>
            </a:r>
            <a:r>
              <a:rPr lang="en-US" dirty="0">
                <a:hlinkClick r:id="rId5"/>
              </a:rPr>
              <a:t>https://services.northwestern.edu/TDClient/30/Portal/KB/ArticleDet?ID=1556#:~:text=R%20packages%20intended%20for%20use,the%20details%20for%20further%20assistance</a:t>
            </a:r>
            <a:r>
              <a:rPr lang="en-US" dirty="0"/>
              <a:t>.</a:t>
            </a:r>
          </a:p>
          <a:p>
            <a:endParaRPr lang="en-US" dirty="0"/>
          </a:p>
          <a:p>
            <a:endParaRPr lang="en-US" dirty="0"/>
          </a:p>
        </p:txBody>
      </p:sp>
    </p:spTree>
    <p:extLst>
      <p:ext uri="{BB962C8B-B14F-4D97-AF65-F5344CB8AC3E}">
        <p14:creationId xmlns:p14="http://schemas.microsoft.com/office/powerpoint/2010/main" val="4561112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A0A3E0-8F7F-6918-5093-FBA343BF81FE}"/>
              </a:ext>
            </a:extLst>
          </p:cNvPr>
          <p:cNvSpPr>
            <a:spLocks noGrp="1"/>
          </p:cNvSpPr>
          <p:nvPr>
            <p:ph type="title"/>
          </p:nvPr>
        </p:nvSpPr>
        <p:spPr/>
        <p:txBody>
          <a:bodyPr/>
          <a:lstStyle/>
          <a:p>
            <a:r>
              <a:rPr lang="en-US" dirty="0" err="1"/>
              <a:t>qondemand.ci.northwestern.edu</a:t>
            </a:r>
            <a:endParaRPr lang="en-US" dirty="0"/>
          </a:p>
        </p:txBody>
      </p:sp>
      <p:pic>
        <p:nvPicPr>
          <p:cNvPr id="9" name="Picture 8" descr="A screenshot of a computer&#10;&#10;Description automatically generated">
            <a:extLst>
              <a:ext uri="{FF2B5EF4-FFF2-40B4-BE49-F238E27FC236}">
                <a16:creationId xmlns:a16="http://schemas.microsoft.com/office/drawing/2014/main" id="{D23B6A60-FC58-89C2-4049-2D6D5A39B5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40843" y="1474908"/>
            <a:ext cx="7772400" cy="4876409"/>
          </a:xfrm>
          <a:prstGeom prst="rect">
            <a:avLst/>
          </a:prstGeom>
        </p:spPr>
      </p:pic>
      <p:sp>
        <p:nvSpPr>
          <p:cNvPr id="6" name="Up Arrow 5">
            <a:extLst>
              <a:ext uri="{FF2B5EF4-FFF2-40B4-BE49-F238E27FC236}">
                <a16:creationId xmlns:a16="http://schemas.microsoft.com/office/drawing/2014/main" id="{B9D67D5D-8F1B-957C-A57E-6B885C6709B1}"/>
              </a:ext>
            </a:extLst>
          </p:cNvPr>
          <p:cNvSpPr/>
          <p:nvPr/>
        </p:nvSpPr>
        <p:spPr>
          <a:xfrm rot="2861793">
            <a:off x="1772846" y="1834679"/>
            <a:ext cx="1446211" cy="4366425"/>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ame 6">
            <a:extLst>
              <a:ext uri="{FF2B5EF4-FFF2-40B4-BE49-F238E27FC236}">
                <a16:creationId xmlns:a16="http://schemas.microsoft.com/office/drawing/2014/main" id="{7BCD899D-947E-D8B4-7D8E-F64E8C60252F}"/>
              </a:ext>
            </a:extLst>
          </p:cNvPr>
          <p:cNvSpPr/>
          <p:nvPr/>
        </p:nvSpPr>
        <p:spPr>
          <a:xfrm>
            <a:off x="3933427" y="1673011"/>
            <a:ext cx="1542462" cy="681306"/>
          </a:xfrm>
          <a:prstGeom prst="frame">
            <a:avLst>
              <a:gd name="adj1" fmla="val 20084"/>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1469603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5A94BE-299B-0C2D-ADC3-843EAE56341C}"/>
              </a:ext>
            </a:extLst>
          </p:cNvPr>
          <p:cNvSpPr>
            <a:spLocks noGrp="1"/>
          </p:cNvSpPr>
          <p:nvPr>
            <p:ph type="title"/>
          </p:nvPr>
        </p:nvSpPr>
        <p:spPr>
          <a:xfrm>
            <a:off x="552594" y="367156"/>
            <a:ext cx="9905998" cy="1478570"/>
          </a:xfrm>
        </p:spPr>
        <p:txBody>
          <a:bodyPr/>
          <a:lstStyle/>
          <a:p>
            <a:r>
              <a:rPr lang="en-US" dirty="0"/>
              <a:t>In the terminal tab that opens...</a:t>
            </a:r>
          </a:p>
        </p:txBody>
      </p:sp>
      <p:sp>
        <p:nvSpPr>
          <p:cNvPr id="3" name="Content Placeholder 2">
            <a:extLst>
              <a:ext uri="{FF2B5EF4-FFF2-40B4-BE49-F238E27FC236}">
                <a16:creationId xmlns:a16="http://schemas.microsoft.com/office/drawing/2014/main" id="{555BD2D0-3F97-0D57-C393-416CC01BF142}"/>
              </a:ext>
            </a:extLst>
          </p:cNvPr>
          <p:cNvSpPr>
            <a:spLocks noGrp="1"/>
          </p:cNvSpPr>
          <p:nvPr>
            <p:ph idx="1"/>
          </p:nvPr>
        </p:nvSpPr>
        <p:spPr>
          <a:xfrm>
            <a:off x="886241" y="1702037"/>
            <a:ext cx="10753165" cy="5030321"/>
          </a:xfrm>
        </p:spPr>
        <p:txBody>
          <a:bodyPr>
            <a:normAutofit/>
          </a:bodyPr>
          <a:lstStyle/>
          <a:p>
            <a:pPr marL="514350" indent="-514350">
              <a:buAutoNum type="arabicPeriod"/>
            </a:pPr>
            <a:r>
              <a:rPr lang="en-US" sz="3200" dirty="0">
                <a:highlight>
                  <a:srgbClr val="FFFFFF"/>
                </a:highlight>
              </a:rPr>
              <a:t>move to our classroom folder</a:t>
            </a:r>
          </a:p>
          <a:p>
            <a:pPr marL="457200" lvl="1" indent="0">
              <a:buNone/>
            </a:pPr>
            <a:r>
              <a:rPr lang="en-US" sz="2800" dirty="0">
                <a:highlight>
                  <a:srgbClr val="FFFFFF"/>
                </a:highlight>
              </a:rPr>
              <a:t>cd /projects/e32559</a:t>
            </a:r>
          </a:p>
          <a:p>
            <a:pPr marL="514350" indent="-514350">
              <a:buAutoNum type="arabicPeriod"/>
            </a:pPr>
            <a:r>
              <a:rPr lang="en-US" sz="3200" dirty="0">
                <a:highlight>
                  <a:srgbClr val="FFFFFF"/>
                </a:highlight>
              </a:rPr>
              <a:t>make your own subfolder if you haven’t already</a:t>
            </a:r>
          </a:p>
          <a:p>
            <a:pPr marL="457200" lvl="1" indent="0">
              <a:buNone/>
            </a:pPr>
            <a:r>
              <a:rPr lang="en-US" sz="2800" dirty="0" err="1">
                <a:highlight>
                  <a:srgbClr val="FFFFFF"/>
                </a:highlight>
              </a:rPr>
              <a:t>mkdir</a:t>
            </a:r>
            <a:r>
              <a:rPr lang="en-US" sz="2800" dirty="0">
                <a:highlight>
                  <a:srgbClr val="FFFFFF"/>
                </a:highlight>
              </a:rPr>
              <a:t> &lt;</a:t>
            </a:r>
            <a:r>
              <a:rPr lang="en-US" sz="2800" dirty="0" err="1">
                <a:highlight>
                  <a:srgbClr val="FFFFFF"/>
                </a:highlight>
              </a:rPr>
              <a:t>folder_name</a:t>
            </a:r>
            <a:r>
              <a:rPr lang="en-US" sz="2800" dirty="0">
                <a:highlight>
                  <a:srgbClr val="FFFFFF"/>
                </a:highlight>
              </a:rPr>
              <a:t>&gt;</a:t>
            </a:r>
          </a:p>
        </p:txBody>
      </p:sp>
    </p:spTree>
    <p:extLst>
      <p:ext uri="{BB962C8B-B14F-4D97-AF65-F5344CB8AC3E}">
        <p14:creationId xmlns:p14="http://schemas.microsoft.com/office/powerpoint/2010/main" val="6686236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879009-C103-89FE-47C4-8C95D529E396}"/>
              </a:ext>
            </a:extLst>
          </p:cNvPr>
          <p:cNvSpPr>
            <a:spLocks noGrp="1"/>
          </p:cNvSpPr>
          <p:nvPr>
            <p:ph type="title"/>
          </p:nvPr>
        </p:nvSpPr>
        <p:spPr/>
        <p:txBody>
          <a:bodyPr/>
          <a:lstStyle/>
          <a:p>
            <a:r>
              <a:rPr lang="en-US" dirty="0" err="1"/>
              <a:t>qondemand.ci.northwestern.edu</a:t>
            </a:r>
            <a:r>
              <a:rPr lang="en-US" dirty="0"/>
              <a:t> </a:t>
            </a:r>
          </a:p>
        </p:txBody>
      </p:sp>
      <p:pic>
        <p:nvPicPr>
          <p:cNvPr id="6" name="Picture 5">
            <a:extLst>
              <a:ext uri="{FF2B5EF4-FFF2-40B4-BE49-F238E27FC236}">
                <a16:creationId xmlns:a16="http://schemas.microsoft.com/office/drawing/2014/main" id="{A1417B6D-021D-74FB-E3DC-F84EDBBEC0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03499" y="1476376"/>
            <a:ext cx="7772400" cy="4828008"/>
          </a:xfrm>
          <a:prstGeom prst="rect">
            <a:avLst/>
          </a:prstGeom>
        </p:spPr>
      </p:pic>
      <p:sp>
        <p:nvSpPr>
          <p:cNvPr id="9" name="Up Arrow 8">
            <a:extLst>
              <a:ext uri="{FF2B5EF4-FFF2-40B4-BE49-F238E27FC236}">
                <a16:creationId xmlns:a16="http://schemas.microsoft.com/office/drawing/2014/main" id="{E9DBFEAD-3040-B230-7BF7-2CEC75074CE0}"/>
              </a:ext>
            </a:extLst>
          </p:cNvPr>
          <p:cNvSpPr/>
          <p:nvPr/>
        </p:nvSpPr>
        <p:spPr>
          <a:xfrm rot="5115811">
            <a:off x="2336734" y="3437257"/>
            <a:ext cx="1446211" cy="4366425"/>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ame 9">
            <a:extLst>
              <a:ext uri="{FF2B5EF4-FFF2-40B4-BE49-F238E27FC236}">
                <a16:creationId xmlns:a16="http://schemas.microsoft.com/office/drawing/2014/main" id="{C2019EDB-99F9-92FB-8ED1-FAC23CCE27B4}"/>
              </a:ext>
            </a:extLst>
          </p:cNvPr>
          <p:cNvSpPr/>
          <p:nvPr/>
        </p:nvSpPr>
        <p:spPr>
          <a:xfrm>
            <a:off x="5368229" y="5204983"/>
            <a:ext cx="1455542" cy="415486"/>
          </a:xfrm>
          <a:prstGeom prst="fram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0976636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99002-DBFC-91A9-F37E-C3D18DE3E74A}"/>
              </a:ext>
            </a:extLst>
          </p:cNvPr>
          <p:cNvSpPr>
            <a:spLocks noGrp="1"/>
          </p:cNvSpPr>
          <p:nvPr>
            <p:ph type="title"/>
          </p:nvPr>
        </p:nvSpPr>
        <p:spPr>
          <a:xfrm>
            <a:off x="185738" y="365124"/>
            <a:ext cx="4932800" cy="6109247"/>
          </a:xfrm>
        </p:spPr>
        <p:txBody>
          <a:bodyPr>
            <a:normAutofit/>
          </a:bodyPr>
          <a:lstStyle/>
          <a:p>
            <a:r>
              <a:rPr lang="en-US" sz="2800" dirty="0"/>
              <a:t>Quest OnDemand link:</a:t>
            </a:r>
            <a:br>
              <a:rPr lang="en-US" sz="2800" dirty="0"/>
            </a:br>
            <a:r>
              <a:rPr lang="en-US" sz="2800" dirty="0" err="1"/>
              <a:t>qondemand.ci.northwestern.edu</a:t>
            </a:r>
            <a:br>
              <a:rPr lang="en-US" sz="2800" dirty="0"/>
            </a:br>
            <a:br>
              <a:rPr lang="en-US" sz="2800" dirty="0"/>
            </a:br>
            <a:r>
              <a:rPr lang="en-US" sz="2800" dirty="0"/>
              <a:t>R version: 4.4.0</a:t>
            </a:r>
            <a:br>
              <a:rPr lang="en-US" sz="2800" dirty="0"/>
            </a:br>
            <a:br>
              <a:rPr lang="en-US" sz="2800" dirty="0"/>
            </a:br>
            <a:r>
              <a:rPr lang="en-US" sz="2800" dirty="0"/>
              <a:t>Additional modules:</a:t>
            </a:r>
            <a:br>
              <a:rPr lang="en-US" sz="2800" dirty="0"/>
            </a:br>
            <a:r>
              <a:rPr lang="en-US" sz="2800" dirty="0"/>
              <a:t>hdf5/1.14.1-2-gcc-12.3.0 </a:t>
            </a:r>
            <a:r>
              <a:rPr lang="en-US" sz="2800" dirty="0" err="1"/>
              <a:t>gsl</a:t>
            </a:r>
            <a:r>
              <a:rPr lang="en-US" sz="2800" dirty="0"/>
              <a:t>/2.7.1-gcc-12.3.0 </a:t>
            </a:r>
            <a:r>
              <a:rPr lang="en-US" sz="2800" dirty="0" err="1"/>
              <a:t>fftw</a:t>
            </a:r>
            <a:r>
              <a:rPr lang="en-US" sz="2800" dirty="0"/>
              <a:t>/3.3.10-gcc-12.3.0 </a:t>
            </a:r>
            <a:r>
              <a:rPr lang="en-US" sz="2800" dirty="0" err="1"/>
              <a:t>gdal</a:t>
            </a:r>
            <a:r>
              <a:rPr lang="en-US" sz="2800" dirty="0"/>
              <a:t>/3.7.0-gcc-12.3.0 </a:t>
            </a:r>
            <a:r>
              <a:rPr lang="en-US" sz="2800" dirty="0" err="1"/>
              <a:t>nlopt</a:t>
            </a:r>
            <a:r>
              <a:rPr lang="en-US" sz="2800" dirty="0"/>
              <a:t>/2.7.1-gcc-12.3.0</a:t>
            </a:r>
            <a:br>
              <a:rPr lang="en-US" sz="2800" dirty="0"/>
            </a:br>
            <a:br>
              <a:rPr lang="en-US" sz="2800" dirty="0"/>
            </a:br>
            <a:r>
              <a:rPr lang="en-US" sz="2800" dirty="0" err="1"/>
              <a:t>Accout</a:t>
            </a:r>
            <a:r>
              <a:rPr lang="en-US" sz="2800" dirty="0"/>
              <a:t>: e32559</a:t>
            </a:r>
            <a:br>
              <a:rPr lang="en-US" sz="2800" dirty="0"/>
            </a:br>
            <a:r>
              <a:rPr lang="en-US" sz="2800" dirty="0"/>
              <a:t>CPU: 1</a:t>
            </a:r>
            <a:br>
              <a:rPr lang="en-US" sz="2800" dirty="0"/>
            </a:br>
            <a:r>
              <a:rPr lang="en-US" sz="2800" dirty="0"/>
              <a:t>Time: 1 hour</a:t>
            </a:r>
            <a:br>
              <a:rPr lang="en-US" sz="2800" dirty="0"/>
            </a:br>
            <a:r>
              <a:rPr lang="en-US" sz="2800" dirty="0"/>
              <a:t>Memory: 3</a:t>
            </a:r>
          </a:p>
        </p:txBody>
      </p:sp>
      <p:pic>
        <p:nvPicPr>
          <p:cNvPr id="4" name="Content Placeholder 4" descr="A screenshot of a computer&#10;&#10;Description automatically generated">
            <a:extLst>
              <a:ext uri="{FF2B5EF4-FFF2-40B4-BE49-F238E27FC236}">
                <a16:creationId xmlns:a16="http://schemas.microsoft.com/office/drawing/2014/main" id="{8148DDE3-EA1C-1F23-B391-B56AB73BBF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06111" y="158339"/>
            <a:ext cx="6800151" cy="6541322"/>
          </a:xfrm>
          <a:prstGeom prst="rect">
            <a:avLst/>
          </a:prstGeom>
        </p:spPr>
      </p:pic>
    </p:spTree>
    <p:extLst>
      <p:ext uri="{BB962C8B-B14F-4D97-AF65-F5344CB8AC3E}">
        <p14:creationId xmlns:p14="http://schemas.microsoft.com/office/powerpoint/2010/main" val="20398840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08BE4-E0FD-0BBC-15A7-A1E36B728476}"/>
              </a:ext>
            </a:extLst>
          </p:cNvPr>
          <p:cNvSpPr>
            <a:spLocks noGrp="1"/>
          </p:cNvSpPr>
          <p:nvPr>
            <p:ph type="title"/>
          </p:nvPr>
        </p:nvSpPr>
        <p:spPr/>
        <p:txBody>
          <a:bodyPr/>
          <a:lstStyle/>
          <a:p>
            <a:r>
              <a:rPr lang="en-US" dirty="0"/>
              <a:t>Why these additional modules?</a:t>
            </a:r>
          </a:p>
        </p:txBody>
      </p:sp>
      <p:sp>
        <p:nvSpPr>
          <p:cNvPr id="3" name="Content Placeholder 2">
            <a:extLst>
              <a:ext uri="{FF2B5EF4-FFF2-40B4-BE49-F238E27FC236}">
                <a16:creationId xmlns:a16="http://schemas.microsoft.com/office/drawing/2014/main" id="{D7CDD48B-3851-5FCF-1B4F-63C747B68EA0}"/>
              </a:ext>
            </a:extLst>
          </p:cNvPr>
          <p:cNvSpPr>
            <a:spLocks noGrp="1"/>
          </p:cNvSpPr>
          <p:nvPr>
            <p:ph idx="1"/>
          </p:nvPr>
        </p:nvSpPr>
        <p:spPr/>
        <p:txBody>
          <a:bodyPr>
            <a:normAutofit fontScale="92500"/>
          </a:bodyPr>
          <a:lstStyle/>
          <a:p>
            <a:r>
              <a:rPr lang="en-US" dirty="0"/>
              <a:t>sometimes R packages use software in addition to R as dependencies</a:t>
            </a:r>
          </a:p>
          <a:p>
            <a:r>
              <a:rPr lang="en-US" dirty="0"/>
              <a:t>for example:</a:t>
            </a:r>
          </a:p>
          <a:p>
            <a:pPr lvl="1"/>
            <a:r>
              <a:rPr lang="en-US" dirty="0"/>
              <a:t>hdf5r is an R package for linking to HDF5 binary data format so it also needs the software for HDF5 data formats</a:t>
            </a:r>
          </a:p>
          <a:p>
            <a:pPr lvl="1"/>
            <a:r>
              <a:rPr lang="en-US" dirty="0" err="1"/>
              <a:t>nloptr</a:t>
            </a:r>
            <a:r>
              <a:rPr lang="en-US" dirty="0"/>
              <a:t> is an R package that interfaces with </a:t>
            </a:r>
            <a:r>
              <a:rPr lang="en-US" dirty="0" err="1"/>
              <a:t>NLopt</a:t>
            </a:r>
            <a:r>
              <a:rPr lang="en-US" dirty="0"/>
              <a:t> software for non-linear optimization, so it also needs the </a:t>
            </a:r>
            <a:r>
              <a:rPr lang="en-US" dirty="0" err="1"/>
              <a:t>NLopt</a:t>
            </a:r>
            <a:r>
              <a:rPr lang="en-US" dirty="0"/>
              <a:t> software available</a:t>
            </a:r>
          </a:p>
          <a:p>
            <a:pPr marL="0" indent="0">
              <a:buNone/>
            </a:pPr>
            <a:endParaRPr lang="en-US" dirty="0"/>
          </a:p>
          <a:p>
            <a:pPr marL="0" indent="0">
              <a:buNone/>
            </a:pPr>
            <a:r>
              <a:rPr lang="en-US" dirty="0"/>
              <a:t>If you install an R package and get an error about missing files that are named something like </a:t>
            </a:r>
            <a:r>
              <a:rPr lang="en-US" dirty="0" err="1"/>
              <a:t>libssl.so</a:t>
            </a:r>
            <a:r>
              <a:rPr lang="en-US" dirty="0"/>
              <a:t>, or being unable to link to something that usually means you’re missing some dependent software. </a:t>
            </a:r>
          </a:p>
        </p:txBody>
      </p:sp>
    </p:spTree>
    <p:extLst>
      <p:ext uri="{BB962C8B-B14F-4D97-AF65-F5344CB8AC3E}">
        <p14:creationId xmlns:p14="http://schemas.microsoft.com/office/powerpoint/2010/main" val="40896867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80CF25-7102-E07C-9181-D06A804F637F}"/>
              </a:ext>
            </a:extLst>
          </p:cNvPr>
          <p:cNvSpPr>
            <a:spLocks noGrp="1"/>
          </p:cNvSpPr>
          <p:nvPr>
            <p:ph type="title"/>
          </p:nvPr>
        </p:nvSpPr>
        <p:spPr/>
        <p:txBody>
          <a:bodyPr/>
          <a:lstStyle/>
          <a:p>
            <a:r>
              <a:rPr lang="en-US" dirty="0"/>
              <a:t>R packages</a:t>
            </a:r>
          </a:p>
        </p:txBody>
      </p:sp>
      <p:sp>
        <p:nvSpPr>
          <p:cNvPr id="3" name="Content Placeholder 2">
            <a:extLst>
              <a:ext uri="{FF2B5EF4-FFF2-40B4-BE49-F238E27FC236}">
                <a16:creationId xmlns:a16="http://schemas.microsoft.com/office/drawing/2014/main" id="{88B7D264-9DD9-9A5D-F916-B23EE6F6729E}"/>
              </a:ext>
            </a:extLst>
          </p:cNvPr>
          <p:cNvSpPr>
            <a:spLocks noGrp="1"/>
          </p:cNvSpPr>
          <p:nvPr>
            <p:ph idx="1"/>
          </p:nvPr>
        </p:nvSpPr>
        <p:spPr>
          <a:xfrm>
            <a:off x="6747641" y="1198179"/>
            <a:ext cx="4606159" cy="5041846"/>
          </a:xfrm>
        </p:spPr>
        <p:txBody>
          <a:bodyPr>
            <a:normAutofit/>
          </a:bodyPr>
          <a:lstStyle/>
          <a:p>
            <a:pPr marL="0" indent="0">
              <a:buNone/>
            </a:pPr>
            <a:r>
              <a:rPr lang="en-US" sz="2400" dirty="0">
                <a:latin typeface="Andale Mono" panose="020B0509000000000004" pitchFamily="49" charset="0"/>
              </a:rPr>
              <a:t># load packages</a:t>
            </a:r>
          </a:p>
          <a:p>
            <a:pPr marL="0" indent="0">
              <a:buNone/>
            </a:pPr>
            <a:r>
              <a:rPr lang="en-US" sz="2400" dirty="0">
                <a:latin typeface="Andale Mono" panose="020B0509000000000004" pitchFamily="49" charset="0"/>
              </a:rPr>
              <a:t>library(Seurat)</a:t>
            </a:r>
          </a:p>
          <a:p>
            <a:pPr marL="0" indent="0">
              <a:buNone/>
            </a:pPr>
            <a:r>
              <a:rPr lang="en-US" sz="2400" dirty="0">
                <a:latin typeface="Andale Mono" panose="020B0509000000000004" pitchFamily="49" charset="0"/>
              </a:rPr>
              <a:t>library(</a:t>
            </a:r>
            <a:r>
              <a:rPr lang="en-US" sz="2400" dirty="0" err="1">
                <a:latin typeface="Andale Mono" panose="020B0509000000000004" pitchFamily="49" charset="0"/>
              </a:rPr>
              <a:t>SeuratData</a:t>
            </a:r>
            <a:r>
              <a:rPr lang="en-US" sz="2400" dirty="0">
                <a:latin typeface="Andale Mono" panose="020B0509000000000004" pitchFamily="49" charset="0"/>
              </a:rPr>
              <a:t>)</a:t>
            </a:r>
          </a:p>
          <a:p>
            <a:pPr marL="0" indent="0">
              <a:buNone/>
            </a:pPr>
            <a:r>
              <a:rPr lang="en-US" sz="2400" dirty="0">
                <a:latin typeface="Andale Mono" panose="020B0509000000000004" pitchFamily="49" charset="0"/>
              </a:rPr>
              <a:t>library(</a:t>
            </a:r>
            <a:r>
              <a:rPr lang="en-US" sz="2400" dirty="0" err="1">
                <a:latin typeface="Andale Mono" panose="020B0509000000000004" pitchFamily="49" charset="0"/>
              </a:rPr>
              <a:t>SeuratWrappers</a:t>
            </a:r>
            <a:r>
              <a:rPr lang="en-US" sz="2400" dirty="0">
                <a:latin typeface="Andale Mono" panose="020B0509000000000004" pitchFamily="49" charset="0"/>
              </a:rPr>
              <a:t>)</a:t>
            </a:r>
          </a:p>
          <a:p>
            <a:pPr marL="0" indent="0">
              <a:buNone/>
            </a:pPr>
            <a:r>
              <a:rPr lang="en-US" sz="2400" dirty="0">
                <a:latin typeface="Andale Mono" panose="020B0509000000000004" pitchFamily="49" charset="0"/>
              </a:rPr>
              <a:t>library(Azimuth)</a:t>
            </a:r>
          </a:p>
          <a:p>
            <a:pPr marL="0" indent="0">
              <a:buNone/>
            </a:pPr>
            <a:r>
              <a:rPr lang="en-US" sz="2400" dirty="0">
                <a:latin typeface="Andale Mono" panose="020B0509000000000004" pitchFamily="49" charset="0"/>
              </a:rPr>
              <a:t>library(ggplot2)</a:t>
            </a:r>
          </a:p>
          <a:p>
            <a:pPr marL="0" indent="0">
              <a:buNone/>
            </a:pPr>
            <a:r>
              <a:rPr lang="en-US" sz="2400" dirty="0">
                <a:latin typeface="Andale Mono" panose="020B0509000000000004" pitchFamily="49" charset="0"/>
              </a:rPr>
              <a:t>library(patchwork)</a:t>
            </a:r>
          </a:p>
          <a:p>
            <a:pPr marL="0" indent="0">
              <a:buNone/>
            </a:pPr>
            <a:endParaRPr lang="en-US" sz="2400" dirty="0">
              <a:latin typeface="Andale Mono" panose="020B0509000000000004" pitchFamily="49" charset="0"/>
            </a:endParaRPr>
          </a:p>
          <a:p>
            <a:pPr marL="0" indent="0">
              <a:buNone/>
            </a:pPr>
            <a:r>
              <a:rPr lang="en-US" sz="2400" dirty="0">
                <a:latin typeface="Andale Mono" panose="020B0509000000000004" pitchFamily="49" charset="0"/>
              </a:rPr>
              <a:t># now I can do analyses!</a:t>
            </a:r>
          </a:p>
        </p:txBody>
      </p:sp>
      <p:sp>
        <p:nvSpPr>
          <p:cNvPr id="4" name="Content Placeholder 2">
            <a:extLst>
              <a:ext uri="{FF2B5EF4-FFF2-40B4-BE49-F238E27FC236}">
                <a16:creationId xmlns:a16="http://schemas.microsoft.com/office/drawing/2014/main" id="{AEE905FA-A6D6-737E-3557-77367A877928}"/>
              </a:ext>
            </a:extLst>
          </p:cNvPr>
          <p:cNvSpPr txBox="1">
            <a:spLocks/>
          </p:cNvSpPr>
          <p:nvPr/>
        </p:nvSpPr>
        <p:spPr>
          <a:xfrm>
            <a:off x="838200" y="1888687"/>
            <a:ext cx="5352393"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base R has a lot of built in and useful functions</a:t>
            </a:r>
          </a:p>
          <a:p>
            <a:r>
              <a:rPr lang="en-US" dirty="0"/>
              <a:t>many people write packages with additional functions for specific analyses/tasks</a:t>
            </a:r>
          </a:p>
          <a:p>
            <a:r>
              <a:rPr lang="en-US" dirty="0"/>
              <a:t>for example, </a:t>
            </a:r>
            <a:r>
              <a:rPr lang="en-US" dirty="0" err="1"/>
              <a:t>tidyverse</a:t>
            </a:r>
            <a:endParaRPr lang="en-US" dirty="0"/>
          </a:p>
          <a:p>
            <a:r>
              <a:rPr lang="en-US" dirty="0"/>
              <a:t>first step is often to load necessary packages into your environment (or to install them)</a:t>
            </a:r>
          </a:p>
          <a:p>
            <a:pPr marL="0" indent="0">
              <a:buFont typeface="Arial" panose="020B0604020202020204" pitchFamily="34" charset="0"/>
              <a:buNone/>
            </a:pPr>
            <a:endParaRPr lang="en-US" dirty="0"/>
          </a:p>
        </p:txBody>
      </p:sp>
    </p:spTree>
    <p:extLst>
      <p:ext uri="{BB962C8B-B14F-4D97-AF65-F5344CB8AC3E}">
        <p14:creationId xmlns:p14="http://schemas.microsoft.com/office/powerpoint/2010/main" val="35077175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74BE87-BC3A-BD4B-C7B1-4EA3E5D0FA52}"/>
              </a:ext>
            </a:extLst>
          </p:cNvPr>
          <p:cNvSpPr>
            <a:spLocks noGrp="1"/>
          </p:cNvSpPr>
          <p:nvPr>
            <p:ph type="title"/>
          </p:nvPr>
        </p:nvSpPr>
        <p:spPr/>
        <p:txBody>
          <a:bodyPr/>
          <a:lstStyle/>
          <a:p>
            <a:r>
              <a:rPr lang="en-US" dirty="0" err="1"/>
              <a:t>install.packages</a:t>
            </a:r>
            <a:r>
              <a:rPr lang="en-US" dirty="0"/>
              <a:t>() vs library()</a:t>
            </a:r>
          </a:p>
        </p:txBody>
      </p:sp>
      <p:sp>
        <p:nvSpPr>
          <p:cNvPr id="3" name="Content Placeholder 2">
            <a:extLst>
              <a:ext uri="{FF2B5EF4-FFF2-40B4-BE49-F238E27FC236}">
                <a16:creationId xmlns:a16="http://schemas.microsoft.com/office/drawing/2014/main" id="{5903DA7A-9127-45A3-F782-ED3E9F18A2DD}"/>
              </a:ext>
            </a:extLst>
          </p:cNvPr>
          <p:cNvSpPr>
            <a:spLocks noGrp="1"/>
          </p:cNvSpPr>
          <p:nvPr>
            <p:ph idx="1"/>
          </p:nvPr>
        </p:nvSpPr>
        <p:spPr/>
        <p:txBody>
          <a:bodyPr>
            <a:normAutofit lnSpcReduction="10000"/>
          </a:bodyPr>
          <a:lstStyle/>
          <a:p>
            <a:r>
              <a:rPr lang="en-US" dirty="0" err="1"/>
              <a:t>install.packages</a:t>
            </a:r>
            <a:r>
              <a:rPr lang="en-US" dirty="0"/>
              <a:t>(), or other install commands, downloads and installs the desired package from the internet to your computer</a:t>
            </a:r>
          </a:p>
          <a:p>
            <a:r>
              <a:rPr lang="en-US" dirty="0"/>
              <a:t>library() loads a package that is already installed on your computer to your active software environment</a:t>
            </a:r>
          </a:p>
          <a:p>
            <a:pPr marL="0" indent="0">
              <a:buNone/>
            </a:pPr>
            <a:endParaRPr lang="en-US" dirty="0"/>
          </a:p>
          <a:p>
            <a:pPr marL="0" indent="0">
              <a:buNone/>
            </a:pPr>
            <a:r>
              <a:rPr lang="en-US" dirty="0"/>
              <a:t>You can only use the functions in your active software environment!</a:t>
            </a:r>
          </a:p>
          <a:p>
            <a:pPr marL="0" indent="0">
              <a:buNone/>
            </a:pPr>
            <a:endParaRPr lang="en-US" sz="2400" dirty="0">
              <a:latin typeface="Andale Mono" panose="020B0509000000000004" pitchFamily="49" charset="0"/>
            </a:endParaRPr>
          </a:p>
          <a:p>
            <a:pPr marL="0" indent="0">
              <a:buNone/>
            </a:pPr>
            <a:r>
              <a:rPr lang="en-US" sz="2400" dirty="0">
                <a:latin typeface="Andale Mono" panose="020B0509000000000004" pitchFamily="49" charset="0"/>
              </a:rPr>
              <a:t>	select(</a:t>
            </a:r>
            <a:r>
              <a:rPr lang="en-US" sz="2400" dirty="0" err="1">
                <a:latin typeface="Andale Mono" panose="020B0509000000000004" pitchFamily="49" charset="0"/>
              </a:rPr>
              <a:t>tibble</a:t>
            </a:r>
            <a:r>
              <a:rPr lang="en-US" sz="2400" dirty="0">
                <a:latin typeface="Andale Mono" panose="020B0509000000000004" pitchFamily="49" charset="0"/>
              </a:rPr>
              <a:t>, column1, column2) # error</a:t>
            </a:r>
          </a:p>
          <a:p>
            <a:pPr marL="0" indent="0">
              <a:buNone/>
            </a:pPr>
            <a:r>
              <a:rPr lang="en-US" sz="2400" dirty="0">
                <a:latin typeface="Andale Mono" panose="020B0509000000000004" pitchFamily="49" charset="0"/>
              </a:rPr>
              <a:t>	library(</a:t>
            </a:r>
            <a:r>
              <a:rPr lang="en-US" sz="2400" dirty="0" err="1">
                <a:latin typeface="Andale Mono" panose="020B0509000000000004" pitchFamily="49" charset="0"/>
              </a:rPr>
              <a:t>dplyr</a:t>
            </a:r>
            <a:r>
              <a:rPr lang="en-US" sz="2400" dirty="0">
                <a:latin typeface="Andale Mono" panose="020B0509000000000004" pitchFamily="49" charset="0"/>
              </a:rPr>
              <a:t>)</a:t>
            </a:r>
          </a:p>
          <a:p>
            <a:pPr marL="0" indent="0">
              <a:buNone/>
            </a:pPr>
            <a:r>
              <a:rPr lang="en-US" sz="2400" dirty="0">
                <a:latin typeface="Andale Mono" panose="020B0509000000000004" pitchFamily="49" charset="0"/>
              </a:rPr>
              <a:t>	select(</a:t>
            </a:r>
            <a:r>
              <a:rPr lang="en-US" sz="2400" dirty="0" err="1">
                <a:latin typeface="Andale Mono" panose="020B0509000000000004" pitchFamily="49" charset="0"/>
              </a:rPr>
              <a:t>tibble</a:t>
            </a:r>
            <a:r>
              <a:rPr lang="en-US" sz="2400" dirty="0">
                <a:latin typeface="Andale Mono" panose="020B0509000000000004" pitchFamily="49" charset="0"/>
              </a:rPr>
              <a:t>, column1, column2) # works! </a:t>
            </a:r>
          </a:p>
        </p:txBody>
      </p:sp>
    </p:spTree>
    <p:extLst>
      <p:ext uri="{BB962C8B-B14F-4D97-AF65-F5344CB8AC3E}">
        <p14:creationId xmlns:p14="http://schemas.microsoft.com/office/powerpoint/2010/main" val="261566216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ptos" panose="020B00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0BC9924B2BE754D9B1ADDA1D4CEDCCC" ma:contentTypeVersion="19" ma:contentTypeDescription="Create a new document." ma:contentTypeScope="" ma:versionID="7b22c85b2f8f6a1c666a353fcbffedd6">
  <xsd:schema xmlns:xsd="http://www.w3.org/2001/XMLSchema" xmlns:xs="http://www.w3.org/2001/XMLSchema" xmlns:p="http://schemas.microsoft.com/office/2006/metadata/properties" xmlns:ns2="2abaa01e-9938-407e-aa0b-10580c653abd" xmlns:ns3="7be34c64-93b8-4842-bfae-c3106b8c53c2" xmlns:ns4="efce84db-8738-4c7b-9bdc-65b9500871f6" targetNamespace="http://schemas.microsoft.com/office/2006/metadata/properties" ma:root="true" ma:fieldsID="f5169a24320b7be6acaef9b01dd42178" ns2:_="" ns3:_="" ns4:_="">
    <xsd:import namespace="2abaa01e-9938-407e-aa0b-10580c653abd"/>
    <xsd:import namespace="7be34c64-93b8-4842-bfae-c3106b8c53c2"/>
    <xsd:import namespace="efce84db-8738-4c7b-9bdc-65b9500871f6"/>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LengthInSeconds" minOccurs="0"/>
                <xsd:element ref="ns3:SharedWithUsers" minOccurs="0"/>
                <xsd:element ref="ns3:SharedWithDetails" minOccurs="0"/>
                <xsd:element ref="ns2:MediaServiceAutoTags" minOccurs="0"/>
                <xsd:element ref="ns2:MediaServiceOCR" minOccurs="0"/>
                <xsd:element ref="ns2:MediaServiceGenerationTime" minOccurs="0"/>
                <xsd:element ref="ns2:MediaServiceEventHashCode" minOccurs="0"/>
                <xsd:element ref="ns2:lcf76f155ced4ddcb4097134ff3c332f" minOccurs="0"/>
                <xsd:element ref="ns4:TaxCatchAll" minOccurs="0"/>
                <xsd:element ref="ns2:MediaServiceObjectDetectorVersions" minOccurs="0"/>
                <xsd:element ref="ns2:MediaServiceSearchProperties" minOccurs="0"/>
                <xsd:element ref="ns2:Not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abaa01e-9938-407e-aa0b-10580c653a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LengthInSeconds" ma:index="13" nillable="true" ma:displayName="MediaLengthInSeconds" ma:hidden="true" ma:internalName="MediaLengthInSeconds" ma:readOnly="true">
      <xsd:simpleType>
        <xsd:restriction base="dms:Unknown"/>
      </xsd:simpleType>
    </xsd:element>
    <xsd:element name="MediaServiceAutoTags" ma:index="16" nillable="true" ma:displayName="Tags" ma:internalName="MediaServiceAutoTags"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c2d55d72-5afa-45f9-90b6-e0708aeee9a0"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3" nillable="true" ma:displayName="MediaServiceObjectDetectorVersions" ma:hidden="true" ma:indexed="true" ma:internalName="MediaServiceObjectDetectorVersions" ma:readOnly="true">
      <xsd:simpleType>
        <xsd:restriction base="dms:Text"/>
      </xsd:simpleType>
    </xsd:element>
    <xsd:element name="MediaServiceSearchProperties" ma:index="24" nillable="true" ma:displayName="MediaServiceSearchProperties" ma:hidden="true" ma:internalName="MediaServiceSearchProperties" ma:readOnly="true">
      <xsd:simpleType>
        <xsd:restriction base="dms:Note"/>
      </xsd:simpleType>
    </xsd:element>
    <xsd:element name="Notes" ma:index="25" nillable="true" ma:displayName="Notes" ma:format="Dropdown" ma:internalName="Notes">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7be34c64-93b8-4842-bfae-c3106b8c53c2"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efce84db-8738-4c7b-9bdc-65b9500871f6" elementFormDefault="qualified">
    <xsd:import namespace="http://schemas.microsoft.com/office/2006/documentManagement/types"/>
    <xsd:import namespace="http://schemas.microsoft.com/office/infopath/2007/PartnerControls"/>
    <xsd:element name="TaxCatchAll" ma:index="22" nillable="true" ma:displayName="Taxonomy Catch All Column" ma:hidden="true" ma:list="{9c316fb5-9e31-4487-b45f-917c480130b2}" ma:internalName="TaxCatchAll" ma:showField="CatchAllData" ma:web="7be34c64-93b8-4842-bfae-c3106b8c53c2">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Notes xmlns="2abaa01e-9938-407e-aa0b-10580c653abd" xsi:nil="true"/>
    <TaxCatchAll xmlns="efce84db-8738-4c7b-9bdc-65b9500871f6" xsi:nil="true"/>
    <lcf76f155ced4ddcb4097134ff3c332f xmlns="2abaa01e-9938-407e-aa0b-10580c653abd">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485B811E-1DB5-4AC9-BCA2-1E1BDCCC42F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abaa01e-9938-407e-aa0b-10580c653abd"/>
    <ds:schemaRef ds:uri="7be34c64-93b8-4842-bfae-c3106b8c53c2"/>
    <ds:schemaRef ds:uri="efce84db-8738-4c7b-9bdc-65b9500871f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9EA82976-F1CF-4E61-B264-FDC265943543}">
  <ds:schemaRefs>
    <ds:schemaRef ds:uri="http://schemas.microsoft.com/sharepoint/v3/contenttype/forms"/>
  </ds:schemaRefs>
</ds:datastoreItem>
</file>

<file path=customXml/itemProps3.xml><?xml version="1.0" encoding="utf-8"?>
<ds:datastoreItem xmlns:ds="http://schemas.openxmlformats.org/officeDocument/2006/customXml" ds:itemID="{A6E63CFF-7FFD-4837-AA1C-4791EE70ED75}">
  <ds:schemaRefs>
    <ds:schemaRef ds:uri="http://purl.org/dc/dcmitype/"/>
    <ds:schemaRef ds:uri="2abaa01e-9938-407e-aa0b-10580c653abd"/>
    <ds:schemaRef ds:uri="http://purl.org/dc/elements/1.1/"/>
    <ds:schemaRef ds:uri="http://www.w3.org/XML/1998/namespace"/>
    <ds:schemaRef ds:uri="http://schemas.microsoft.com/office/2006/metadata/properties"/>
    <ds:schemaRef ds:uri="http://schemas.microsoft.com/office/2006/documentManagement/types"/>
    <ds:schemaRef ds:uri="http://purl.org/dc/terms/"/>
    <ds:schemaRef ds:uri="http://schemas.microsoft.com/office/infopath/2007/PartnerControls"/>
    <ds:schemaRef ds:uri="http://schemas.openxmlformats.org/package/2006/metadata/core-properties"/>
    <ds:schemaRef ds:uri="efce84db-8738-4c7b-9bdc-65b9500871f6"/>
    <ds:schemaRef ds:uri="7be34c64-93b8-4842-bfae-c3106b8c53c2"/>
  </ds:schemaRefs>
</ds:datastoreItem>
</file>

<file path=docProps/app.xml><?xml version="1.0" encoding="utf-8"?>
<Properties xmlns="http://schemas.openxmlformats.org/officeDocument/2006/extended-properties" xmlns:vt="http://schemas.openxmlformats.org/officeDocument/2006/docPropsVTypes">
  <Template>office theme</Template>
  <TotalTime>5809</TotalTime>
  <Words>1394</Words>
  <Application>Microsoft Macintosh PowerPoint</Application>
  <PresentationFormat>Widescreen</PresentationFormat>
  <Paragraphs>138</Paragraphs>
  <Slides>28</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28</vt:i4>
      </vt:variant>
    </vt:vector>
  </HeadingPairs>
  <TitlesOfParts>
    <vt:vector size="35" baseType="lpstr">
      <vt:lpstr>Andale Mono</vt:lpstr>
      <vt:lpstr>Aptos</vt:lpstr>
      <vt:lpstr>Aptos Display</vt:lpstr>
      <vt:lpstr>Arial</vt:lpstr>
      <vt:lpstr>Calibri</vt:lpstr>
      <vt:lpstr>Calibri Light</vt:lpstr>
      <vt:lpstr>office theme</vt:lpstr>
      <vt:lpstr>PowerPoint Presentation</vt:lpstr>
      <vt:lpstr>Research Computing and Data Services</vt:lpstr>
      <vt:lpstr>qondemand.ci.northwestern.edu</vt:lpstr>
      <vt:lpstr>In the terminal tab that opens...</vt:lpstr>
      <vt:lpstr>qondemand.ci.northwestern.edu </vt:lpstr>
      <vt:lpstr>Quest OnDemand link: qondemand.ci.northwestern.edu  R version: 4.4.0  Additional modules: hdf5/1.14.1-2-gcc-12.3.0 gsl/2.7.1-gcc-12.3.0 fftw/3.3.10-gcc-12.3.0 gdal/3.7.0-gcc-12.3.0 nlopt/2.7.1-gcc-12.3.0  Accout: e32559 CPU: 1 Time: 1 hour Memory: 3</vt:lpstr>
      <vt:lpstr>Why these additional modules?</vt:lpstr>
      <vt:lpstr>R packages</vt:lpstr>
      <vt:lpstr>install.packages() vs library()</vt:lpstr>
      <vt:lpstr>Where do R packages go when you install?</vt:lpstr>
      <vt:lpstr>.libPaths()</vt:lpstr>
      <vt:lpstr>Let’s take a look!</vt:lpstr>
      <vt:lpstr>Why might having one 4.4 folder for packages be a problem?</vt:lpstr>
      <vt:lpstr>What is the solution?</vt:lpstr>
      <vt:lpstr>What is the solution?</vt:lpstr>
      <vt:lpstr>Specify a custom location for packages.</vt:lpstr>
      <vt:lpstr>Install packages</vt:lpstr>
      <vt:lpstr>BiocManager installs from Bioconductor</vt:lpstr>
      <vt:lpstr>Install packages</vt:lpstr>
      <vt:lpstr>Virtual environments for R and beyond</vt:lpstr>
      <vt:lpstr>PowerPoint Presentation</vt:lpstr>
      <vt:lpstr>Using a virtual environment with QOD</vt:lpstr>
      <vt:lpstr>Using a virtual environment with QOD</vt:lpstr>
      <vt:lpstr>PowerPoint Presentation</vt:lpstr>
      <vt:lpstr>PowerPoint Presentation</vt:lpstr>
      <vt:lpstr>PowerPoint Presentation</vt:lpstr>
      <vt:lpstr>To use this environment with Jupyter we would need to add one more thing...</vt:lpstr>
      <vt:lpstr>More resources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Haley Sharon Carter</cp:lastModifiedBy>
  <cp:revision>2</cp:revision>
  <dcterms:created xsi:type="dcterms:W3CDTF">2024-10-31T17:10:04Z</dcterms:created>
  <dcterms:modified xsi:type="dcterms:W3CDTF">2024-11-05T16:15:17Z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0x010100A0BC9924B2BE754D9B1ADDA1D4CEDCCC</vt:lpwstr>
  </property>
  <property fmtid="{D5CDD505-2E9C-101B-9397-08002B2CF9AE}" pid="3" name="MediaServiceImageTags">
    <vt:lpwstr/>
  </property>
</Properties>
</file>